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diagrams/layout1.xml" ContentType="application/vnd.openxmlformats-officedocument.drawingml.diagramLayout+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55.xml" ContentType="application/vnd.openxmlformats-officedocument.presentationml.slide+xml"/>
  <Override PartName="/ppt/theme/theme2.xml" ContentType="application/vnd.openxmlformats-officedocument.them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notesSlides/notesSlide13.xml" ContentType="application/vnd.openxmlformats-officedocument.presentationml.notesSlide+xml"/>
  <Override PartName="/ppt/slides/slide119.xml" ContentType="application/vnd.openxmlformats-officedocument.presentationml.slide+xml"/>
  <Override PartName="/ppt/slides/slide148.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comments/comment1.xml" ContentType="application/vnd.openxmlformats-officedocument.presentationml.comments+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slides/slide173.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s/slide162.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s/slide180.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67.xml" ContentType="application/vnd.openxmlformats-officedocument.presentationml.slide+xml"/>
  <Override PartName="/ppt/commentAuthors.xml" ContentType="application/vnd.openxmlformats-officedocument.presentationml.commentAuthors+xml"/>
  <Override PartName="/ppt/notesSlides/notesSlide9.xml" ContentType="application/vnd.openxmlformats-officedocument.presentationml.notesSlide+xml"/>
  <Override PartName="/ppt/comments/comment2.xml" ContentType="application/vnd.openxmlformats-officedocument.presentationml.comments+xml"/>
  <Override PartName="/ppt/notesSlides/notesSlide21.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s/slide181.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s/slide168.xml" ContentType="application/vnd.openxmlformats-officedocument.presentationml.slide+xml"/>
  <Override PartName="/ppt/slides/slide179.xml" ContentType="application/vnd.openxmlformats-officedocument.presentationml.slide+xml"/>
  <Override PartName="/ppt/slideLayouts/slideLayout12.xml" ContentType="application/vnd.openxmlformats-officedocument.presentationml.slideLayout+xml"/>
  <Override PartName="/ppt/comments/comment3.xml" ContentType="application/vnd.openxmlformats-officedocument.presentationml.comments+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s/slide139.xml" ContentType="application/vnd.openxmlformats-officedocument.presentationml.slide+xml"/>
  <Override PartName="/ppt/slides/slide157.xml" ContentType="application/vnd.openxmlformats-officedocument.presentationml.slide+xml"/>
  <Override PartName="/ppt/notesSlides/notesSlide11.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diagrams/data1.xml" ContentType="application/vnd.openxmlformats-officedocument.drawingml.diagramData+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docProps/custom.xml" ContentType="application/vnd.openxmlformats-officedocument.custom-properties+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slides/slide51.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187"/>
  </p:notesMasterIdLst>
  <p:sldIdLst>
    <p:sldId id="496" r:id="rId5"/>
    <p:sldId id="497" r:id="rId6"/>
    <p:sldId id="498" r:id="rId7"/>
    <p:sldId id="670" r:id="rId8"/>
    <p:sldId id="258" r:id="rId9"/>
    <p:sldId id="491" r:id="rId10"/>
    <p:sldId id="666" r:id="rId11"/>
    <p:sldId id="259" r:id="rId12"/>
    <p:sldId id="260" r:id="rId13"/>
    <p:sldId id="620" r:id="rId14"/>
    <p:sldId id="621" r:id="rId15"/>
    <p:sldId id="499" r:id="rId16"/>
    <p:sldId id="500" r:id="rId17"/>
    <p:sldId id="501" r:id="rId18"/>
    <p:sldId id="267" r:id="rId19"/>
    <p:sldId id="495" r:id="rId20"/>
    <p:sldId id="493" r:id="rId21"/>
    <p:sldId id="390" r:id="rId22"/>
    <p:sldId id="502" r:id="rId23"/>
    <p:sldId id="503" r:id="rId24"/>
    <p:sldId id="504" r:id="rId25"/>
    <p:sldId id="505" r:id="rId26"/>
    <p:sldId id="506" r:id="rId27"/>
    <p:sldId id="507" r:id="rId28"/>
    <p:sldId id="508" r:id="rId29"/>
    <p:sldId id="509" r:id="rId30"/>
    <p:sldId id="510" r:id="rId31"/>
    <p:sldId id="511" r:id="rId32"/>
    <p:sldId id="512" r:id="rId33"/>
    <p:sldId id="513" r:id="rId34"/>
    <p:sldId id="514" r:id="rId35"/>
    <p:sldId id="515" r:id="rId36"/>
    <p:sldId id="516" r:id="rId37"/>
    <p:sldId id="517" r:id="rId38"/>
    <p:sldId id="518" r:id="rId39"/>
    <p:sldId id="519" r:id="rId40"/>
    <p:sldId id="520" r:id="rId41"/>
    <p:sldId id="521" r:id="rId42"/>
    <p:sldId id="522" r:id="rId43"/>
    <p:sldId id="523" r:id="rId44"/>
    <p:sldId id="524" r:id="rId45"/>
    <p:sldId id="525" r:id="rId46"/>
    <p:sldId id="526" r:id="rId47"/>
    <p:sldId id="527" r:id="rId48"/>
    <p:sldId id="528" r:id="rId49"/>
    <p:sldId id="529" r:id="rId50"/>
    <p:sldId id="530" r:id="rId51"/>
    <p:sldId id="531" r:id="rId52"/>
    <p:sldId id="532" r:id="rId53"/>
    <p:sldId id="533" r:id="rId54"/>
    <p:sldId id="534" r:id="rId55"/>
    <p:sldId id="535" r:id="rId56"/>
    <p:sldId id="536" r:id="rId57"/>
    <p:sldId id="537" r:id="rId58"/>
    <p:sldId id="538" r:id="rId59"/>
    <p:sldId id="539" r:id="rId60"/>
    <p:sldId id="540" r:id="rId61"/>
    <p:sldId id="541" r:id="rId62"/>
    <p:sldId id="542" r:id="rId63"/>
    <p:sldId id="543" r:id="rId64"/>
    <p:sldId id="544" r:id="rId65"/>
    <p:sldId id="545" r:id="rId66"/>
    <p:sldId id="546" r:id="rId67"/>
    <p:sldId id="547" r:id="rId68"/>
    <p:sldId id="548" r:id="rId69"/>
    <p:sldId id="549" r:id="rId70"/>
    <p:sldId id="550" r:id="rId71"/>
    <p:sldId id="551" r:id="rId72"/>
    <p:sldId id="552" r:id="rId73"/>
    <p:sldId id="553" r:id="rId74"/>
    <p:sldId id="554" r:id="rId75"/>
    <p:sldId id="555" r:id="rId76"/>
    <p:sldId id="556" r:id="rId77"/>
    <p:sldId id="557" r:id="rId78"/>
    <p:sldId id="558" r:id="rId79"/>
    <p:sldId id="559" r:id="rId80"/>
    <p:sldId id="560" r:id="rId81"/>
    <p:sldId id="561" r:id="rId82"/>
    <p:sldId id="562" r:id="rId83"/>
    <p:sldId id="563" r:id="rId84"/>
    <p:sldId id="564" r:id="rId85"/>
    <p:sldId id="565" r:id="rId86"/>
    <p:sldId id="566" r:id="rId87"/>
    <p:sldId id="567" r:id="rId88"/>
    <p:sldId id="568" r:id="rId89"/>
    <p:sldId id="569" r:id="rId90"/>
    <p:sldId id="570" r:id="rId91"/>
    <p:sldId id="571" r:id="rId92"/>
    <p:sldId id="572" r:id="rId93"/>
    <p:sldId id="573" r:id="rId94"/>
    <p:sldId id="574" r:id="rId95"/>
    <p:sldId id="575" r:id="rId96"/>
    <p:sldId id="576" r:id="rId97"/>
    <p:sldId id="577" r:id="rId98"/>
    <p:sldId id="578" r:id="rId99"/>
    <p:sldId id="579" r:id="rId100"/>
    <p:sldId id="580" r:id="rId101"/>
    <p:sldId id="581" r:id="rId102"/>
    <p:sldId id="582" r:id="rId103"/>
    <p:sldId id="583" r:id="rId104"/>
    <p:sldId id="584" r:id="rId105"/>
    <p:sldId id="585" r:id="rId106"/>
    <p:sldId id="586" r:id="rId107"/>
    <p:sldId id="587" r:id="rId108"/>
    <p:sldId id="588" r:id="rId109"/>
    <p:sldId id="589" r:id="rId110"/>
    <p:sldId id="590" r:id="rId111"/>
    <p:sldId id="591" r:id="rId112"/>
    <p:sldId id="592" r:id="rId113"/>
    <p:sldId id="593" r:id="rId114"/>
    <p:sldId id="594" r:id="rId115"/>
    <p:sldId id="595" r:id="rId116"/>
    <p:sldId id="596" r:id="rId117"/>
    <p:sldId id="597" r:id="rId118"/>
    <p:sldId id="598" r:id="rId119"/>
    <p:sldId id="599" r:id="rId120"/>
    <p:sldId id="600" r:id="rId121"/>
    <p:sldId id="601" r:id="rId122"/>
    <p:sldId id="602" r:id="rId123"/>
    <p:sldId id="603" r:id="rId124"/>
    <p:sldId id="604" r:id="rId125"/>
    <p:sldId id="605" r:id="rId126"/>
    <p:sldId id="606" r:id="rId127"/>
    <p:sldId id="607" r:id="rId128"/>
    <p:sldId id="608" r:id="rId129"/>
    <p:sldId id="609" r:id="rId130"/>
    <p:sldId id="610" r:id="rId131"/>
    <p:sldId id="611" r:id="rId132"/>
    <p:sldId id="612" r:id="rId133"/>
    <p:sldId id="613" r:id="rId134"/>
    <p:sldId id="614" r:id="rId135"/>
    <p:sldId id="615" r:id="rId136"/>
    <p:sldId id="616" r:id="rId137"/>
    <p:sldId id="617" r:id="rId138"/>
    <p:sldId id="618" r:id="rId139"/>
    <p:sldId id="619" r:id="rId140"/>
    <p:sldId id="622" r:id="rId141"/>
    <p:sldId id="623" r:id="rId142"/>
    <p:sldId id="624" r:id="rId143"/>
    <p:sldId id="625" r:id="rId144"/>
    <p:sldId id="626" r:id="rId145"/>
    <p:sldId id="627" r:id="rId146"/>
    <p:sldId id="667" r:id="rId147"/>
    <p:sldId id="628" r:id="rId148"/>
    <p:sldId id="665" r:id="rId149"/>
    <p:sldId id="668" r:id="rId150"/>
    <p:sldId id="630" r:id="rId151"/>
    <p:sldId id="631" r:id="rId152"/>
    <p:sldId id="632" r:id="rId153"/>
    <p:sldId id="633" r:id="rId154"/>
    <p:sldId id="634" r:id="rId155"/>
    <p:sldId id="635" r:id="rId156"/>
    <p:sldId id="636" r:id="rId157"/>
    <p:sldId id="669" r:id="rId158"/>
    <p:sldId id="637" r:id="rId159"/>
    <p:sldId id="638" r:id="rId160"/>
    <p:sldId id="639" r:id="rId161"/>
    <p:sldId id="640" r:id="rId162"/>
    <p:sldId id="641" r:id="rId163"/>
    <p:sldId id="642" r:id="rId164"/>
    <p:sldId id="643" r:id="rId165"/>
    <p:sldId id="644" r:id="rId166"/>
    <p:sldId id="645" r:id="rId167"/>
    <p:sldId id="646" r:id="rId168"/>
    <p:sldId id="647" r:id="rId169"/>
    <p:sldId id="648" r:id="rId170"/>
    <p:sldId id="649" r:id="rId171"/>
    <p:sldId id="650" r:id="rId172"/>
    <p:sldId id="651" r:id="rId173"/>
    <p:sldId id="652" r:id="rId174"/>
    <p:sldId id="653" r:id="rId175"/>
    <p:sldId id="654" r:id="rId176"/>
    <p:sldId id="655" r:id="rId177"/>
    <p:sldId id="656" r:id="rId178"/>
    <p:sldId id="657" r:id="rId179"/>
    <p:sldId id="658" r:id="rId180"/>
    <p:sldId id="659" r:id="rId181"/>
    <p:sldId id="660" r:id="rId182"/>
    <p:sldId id="661" r:id="rId183"/>
    <p:sldId id="662" r:id="rId184"/>
    <p:sldId id="663" r:id="rId185"/>
    <p:sldId id="664" r:id="rId186"/>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bradfor" initials="p" lastIdx="6" clrIdx="0"/>
  <p:cmAuthor id="1" name="dglaum" initials="d" lastIdx="7" clrIdx="1"/>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591" autoAdjust="0"/>
    <p:restoredTop sz="71559" autoAdjust="0"/>
  </p:normalViewPr>
  <p:slideViewPr>
    <p:cSldViewPr>
      <p:cViewPr>
        <p:scale>
          <a:sx n="80" d="100"/>
          <a:sy n="80" d="100"/>
        </p:scale>
        <p:origin x="-570" y="390"/>
      </p:cViewPr>
      <p:guideLst>
        <p:guide orient="horz" pos="2160"/>
        <p:guide pos="2880"/>
      </p:guideLst>
    </p:cSldViewPr>
  </p:slideViewPr>
  <p:outlineViewPr>
    <p:cViewPr>
      <p:scale>
        <a:sx n="33" d="100"/>
        <a:sy n="33" d="100"/>
      </p:scale>
      <p:origin x="0" y="2322"/>
    </p:cViewPr>
  </p:outlineViewPr>
  <p:notesTextViewPr>
    <p:cViewPr>
      <p:scale>
        <a:sx n="100" d="100"/>
        <a:sy n="100" d="100"/>
      </p:scale>
      <p:origin x="0" y="0"/>
    </p:cViewPr>
  </p:notesTextViewPr>
  <p:sorterViewPr>
    <p:cViewPr>
      <p:scale>
        <a:sx n="66" d="100"/>
        <a:sy n="66" d="100"/>
      </p:scale>
      <p:origin x="0" y="11724"/>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38" Type="http://schemas.openxmlformats.org/officeDocument/2006/relationships/slide" Target="slides/slide134.xml"/><Relationship Id="rId154" Type="http://schemas.openxmlformats.org/officeDocument/2006/relationships/slide" Target="slides/slide150.xml"/><Relationship Id="rId159" Type="http://schemas.openxmlformats.org/officeDocument/2006/relationships/slide" Target="slides/slide155.xml"/><Relationship Id="rId175" Type="http://schemas.openxmlformats.org/officeDocument/2006/relationships/slide" Target="slides/slide171.xml"/><Relationship Id="rId170" Type="http://schemas.openxmlformats.org/officeDocument/2006/relationships/slide" Target="slides/slide166.xml"/><Relationship Id="rId191" Type="http://schemas.openxmlformats.org/officeDocument/2006/relationships/theme" Target="theme/theme1.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slide" Target="slides/slide124.xml"/><Relationship Id="rId144" Type="http://schemas.openxmlformats.org/officeDocument/2006/relationships/slide" Target="slides/slide140.xml"/><Relationship Id="rId149" Type="http://schemas.openxmlformats.org/officeDocument/2006/relationships/slide" Target="slides/slide14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160" Type="http://schemas.openxmlformats.org/officeDocument/2006/relationships/slide" Target="slides/slide156.xml"/><Relationship Id="rId165" Type="http://schemas.openxmlformats.org/officeDocument/2006/relationships/slide" Target="slides/slide161.xml"/><Relationship Id="rId181" Type="http://schemas.openxmlformats.org/officeDocument/2006/relationships/slide" Target="slides/slide177.xml"/><Relationship Id="rId186" Type="http://schemas.openxmlformats.org/officeDocument/2006/relationships/slide" Target="slides/slide182.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slide" Target="slides/slide146.xml"/><Relationship Id="rId155" Type="http://schemas.openxmlformats.org/officeDocument/2006/relationships/slide" Target="slides/slide151.xml"/><Relationship Id="rId171" Type="http://schemas.openxmlformats.org/officeDocument/2006/relationships/slide" Target="slides/slide167.xml"/><Relationship Id="rId176" Type="http://schemas.openxmlformats.org/officeDocument/2006/relationships/slide" Target="slides/slide172.xml"/><Relationship Id="rId192" Type="http://schemas.openxmlformats.org/officeDocument/2006/relationships/tableStyles" Target="tableStyles.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61" Type="http://schemas.openxmlformats.org/officeDocument/2006/relationships/slide" Target="slides/slide157.xml"/><Relationship Id="rId166" Type="http://schemas.openxmlformats.org/officeDocument/2006/relationships/slide" Target="slides/slide162.xml"/><Relationship Id="rId182" Type="http://schemas.openxmlformats.org/officeDocument/2006/relationships/slide" Target="slides/slide178.xml"/><Relationship Id="rId187"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slide" Target="slides/slide147.xml"/><Relationship Id="rId156" Type="http://schemas.openxmlformats.org/officeDocument/2006/relationships/slide" Target="slides/slide152.xml"/><Relationship Id="rId177" Type="http://schemas.openxmlformats.org/officeDocument/2006/relationships/slide" Target="slides/slide173.xml"/><Relationship Id="rId172" Type="http://schemas.openxmlformats.org/officeDocument/2006/relationships/slide" Target="slides/slide168.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commentAuthors" Target="commentAuthor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slide" Target="slides/slide158.xml"/><Relationship Id="rId183" Type="http://schemas.openxmlformats.org/officeDocument/2006/relationships/slide" Target="slides/slide179.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slide" Target="slides/slide169.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slide" Target="slides/slide180.xml"/><Relationship Id="rId189" Type="http://schemas.openxmlformats.org/officeDocument/2006/relationships/presProps" Target="presProps.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79" Type="http://schemas.openxmlformats.org/officeDocument/2006/relationships/slide" Target="slides/slide175.xml"/><Relationship Id="rId190" Type="http://schemas.openxmlformats.org/officeDocument/2006/relationships/viewProps" Target="viewProp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slide" Target="slides/slide165.xml"/><Relationship Id="rId185" Type="http://schemas.openxmlformats.org/officeDocument/2006/relationships/slide" Target="slides/slide181.xml"/><Relationship Id="rId4" Type="http://schemas.openxmlformats.org/officeDocument/2006/relationships/slideMaster" Target="slideMasters/slideMaster1.xml"/><Relationship Id="rId9" Type="http://schemas.openxmlformats.org/officeDocument/2006/relationships/slide" Target="slides/slide5.xml"/><Relationship Id="rId180" Type="http://schemas.openxmlformats.org/officeDocument/2006/relationships/slide" Target="slides/slide176.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2-05-04T16:02:41.603" idx="4">
    <p:pos x="373" y="523"/>
    <p:text>we need to clean up the illustration - bottom - spell berm (not burm). Top put burm on illustration</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2-05-04T16:04:06.814" idx="5">
    <p:pos x="5136" y="816"/>
    <p:text>need to spell berm correctly</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2-05-04T16:04:54.784" idx="6">
    <p:pos x="10" y="10"/>
    <p:text>new photo would be good</p:text>
  </p:cm>
</p:cmLst>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2E577D-E6A0-4796-8312-A8878538F687}" type="doc">
      <dgm:prSet loTypeId="urn:microsoft.com/office/officeart/2005/8/layout/lProcess2" loCatId="list" qsTypeId="urn:microsoft.com/office/officeart/2005/8/quickstyle/simple2" qsCatId="simple" csTypeId="urn:microsoft.com/office/officeart/2005/8/colors/colorful2" csCatId="colorful" phldr="1"/>
      <dgm:spPr/>
      <dgm:t>
        <a:bodyPr/>
        <a:lstStyle/>
        <a:p>
          <a:endParaRPr lang="en-US"/>
        </a:p>
      </dgm:t>
    </dgm:pt>
    <dgm:pt modelId="{CFF944D5-CB9F-4B6B-BC1F-084FF20C95FB}">
      <dgm:prSet phldrT="[Text]"/>
      <dgm:spPr/>
      <dgm:t>
        <a:bodyPr/>
        <a:lstStyle/>
        <a:p>
          <a:r>
            <a:rPr lang="en-US" dirty="0"/>
            <a:t>Tree throw</a:t>
          </a:r>
        </a:p>
      </dgm:t>
    </dgm:pt>
    <dgm:pt modelId="{53EA48B9-D672-423B-ACF6-959C34C09C7B}" type="parTrans" cxnId="{5CDCEAE9-BD47-4282-8CF5-89B3AD055CB3}">
      <dgm:prSet/>
      <dgm:spPr/>
      <dgm:t>
        <a:bodyPr/>
        <a:lstStyle/>
        <a:p>
          <a:endParaRPr lang="en-US"/>
        </a:p>
      </dgm:t>
    </dgm:pt>
    <dgm:pt modelId="{4BF8446B-52FA-4CA3-A39C-FC042E6B01E2}" type="sibTrans" cxnId="{5CDCEAE9-BD47-4282-8CF5-89B3AD055CB3}">
      <dgm:prSet/>
      <dgm:spPr/>
      <dgm:t>
        <a:bodyPr/>
        <a:lstStyle/>
        <a:p>
          <a:endParaRPr lang="en-US"/>
        </a:p>
      </dgm:t>
    </dgm:pt>
    <dgm:pt modelId="{7CAF0F74-942B-4F82-9FCA-3C790E774D7A}">
      <dgm:prSet phldrT="[Text]"/>
      <dgm:spPr/>
      <dgm:t>
        <a:bodyPr/>
        <a:lstStyle/>
        <a:p>
          <a:r>
            <a:rPr lang="en-US" dirty="0"/>
            <a:t>shape</a:t>
          </a:r>
        </a:p>
      </dgm:t>
    </dgm:pt>
    <dgm:pt modelId="{7D93AF90-9CA7-449F-9292-243D1D0CF356}" type="parTrans" cxnId="{53CC9B90-F7C9-4601-A2CF-C2D20406C6DB}">
      <dgm:prSet/>
      <dgm:spPr/>
      <dgm:t>
        <a:bodyPr/>
        <a:lstStyle/>
        <a:p>
          <a:endParaRPr lang="en-US"/>
        </a:p>
      </dgm:t>
    </dgm:pt>
    <dgm:pt modelId="{9AA250F9-0D5F-4492-A772-FB77EBFDD6C0}" type="sibTrans" cxnId="{53CC9B90-F7C9-4601-A2CF-C2D20406C6DB}">
      <dgm:prSet/>
      <dgm:spPr/>
      <dgm:t>
        <a:bodyPr/>
        <a:lstStyle/>
        <a:p>
          <a:endParaRPr lang="en-US"/>
        </a:p>
      </dgm:t>
    </dgm:pt>
    <dgm:pt modelId="{49EEFC40-428A-4283-8506-E51ED9255E16}">
      <dgm:prSet phldrT="[Text]"/>
      <dgm:spPr/>
      <dgm:t>
        <a:bodyPr/>
        <a:lstStyle/>
        <a:p>
          <a:r>
            <a:rPr lang="en-US" dirty="0"/>
            <a:t>berm present</a:t>
          </a:r>
        </a:p>
      </dgm:t>
    </dgm:pt>
    <dgm:pt modelId="{A8E9E09E-54F2-48C0-8362-C8FE2AB6394E}" type="parTrans" cxnId="{701E7455-F910-4972-A569-09439D145FA1}">
      <dgm:prSet/>
      <dgm:spPr/>
      <dgm:t>
        <a:bodyPr/>
        <a:lstStyle/>
        <a:p>
          <a:endParaRPr lang="en-US"/>
        </a:p>
      </dgm:t>
    </dgm:pt>
    <dgm:pt modelId="{2996B05E-408D-40FC-9B2E-4F99F8850BAC}" type="sibTrans" cxnId="{701E7455-F910-4972-A569-09439D145FA1}">
      <dgm:prSet/>
      <dgm:spPr/>
      <dgm:t>
        <a:bodyPr/>
        <a:lstStyle/>
        <a:p>
          <a:endParaRPr lang="en-US"/>
        </a:p>
      </dgm:t>
    </dgm:pt>
    <dgm:pt modelId="{039639D5-5651-4090-98D4-79D47187ED41}">
      <dgm:prSet phldrT="[Text]"/>
      <dgm:spPr/>
      <dgm:t>
        <a:bodyPr/>
        <a:lstStyle/>
        <a:p>
          <a:r>
            <a:rPr lang="en-US" dirty="0"/>
            <a:t>Moose hollow</a:t>
          </a:r>
        </a:p>
      </dgm:t>
    </dgm:pt>
    <dgm:pt modelId="{CCC62102-868A-446B-8F8D-698E7A47BF4E}" type="parTrans" cxnId="{BD5F3A77-6622-420F-B04F-C1AAEBA6E513}">
      <dgm:prSet/>
      <dgm:spPr/>
      <dgm:t>
        <a:bodyPr/>
        <a:lstStyle/>
        <a:p>
          <a:endParaRPr lang="en-US"/>
        </a:p>
      </dgm:t>
    </dgm:pt>
    <dgm:pt modelId="{4D99272E-9413-46AD-AE6C-634664CC14B2}" type="sibTrans" cxnId="{BD5F3A77-6622-420F-B04F-C1AAEBA6E513}">
      <dgm:prSet/>
      <dgm:spPr/>
      <dgm:t>
        <a:bodyPr/>
        <a:lstStyle/>
        <a:p>
          <a:endParaRPr lang="en-US"/>
        </a:p>
      </dgm:t>
    </dgm:pt>
    <dgm:pt modelId="{8271654A-16C7-4868-A130-602BD6C42C19}">
      <dgm:prSet phldrT="[Text]"/>
      <dgm:spPr/>
      <dgm:t>
        <a:bodyPr/>
        <a:lstStyle/>
        <a:p>
          <a:r>
            <a:rPr lang="en-US" dirty="0"/>
            <a:t>depth</a:t>
          </a:r>
        </a:p>
      </dgm:t>
    </dgm:pt>
    <dgm:pt modelId="{56D32B06-9B8B-47CF-8965-9D0B19651E0C}" type="parTrans" cxnId="{4B292D3E-513A-43E8-803C-FC2007968EBD}">
      <dgm:prSet/>
      <dgm:spPr/>
      <dgm:t>
        <a:bodyPr/>
        <a:lstStyle/>
        <a:p>
          <a:endParaRPr lang="en-US"/>
        </a:p>
      </dgm:t>
    </dgm:pt>
    <dgm:pt modelId="{60F1033E-5853-480C-B726-5BAFFCE2A706}" type="sibTrans" cxnId="{4B292D3E-513A-43E8-803C-FC2007968EBD}">
      <dgm:prSet/>
      <dgm:spPr/>
      <dgm:t>
        <a:bodyPr/>
        <a:lstStyle/>
        <a:p>
          <a:endParaRPr lang="en-US"/>
        </a:p>
      </dgm:t>
    </dgm:pt>
    <dgm:pt modelId="{B111B7D4-F7E5-4AF1-B1E4-201F592B84E9}">
      <dgm:prSet phldrT="[Text]"/>
      <dgm:spPr/>
      <dgm:t>
        <a:bodyPr/>
        <a:lstStyle/>
        <a:p>
          <a:r>
            <a:rPr lang="en-US" dirty="0" smtClean="0"/>
            <a:t>vegetation </a:t>
          </a:r>
          <a:r>
            <a:rPr lang="en-US" dirty="0"/>
            <a:t>cover</a:t>
          </a:r>
        </a:p>
      </dgm:t>
    </dgm:pt>
    <dgm:pt modelId="{38223159-393C-444B-9256-350990C8996C}" type="parTrans" cxnId="{F16A377D-1012-49BA-884F-01508EA5059C}">
      <dgm:prSet/>
      <dgm:spPr/>
      <dgm:t>
        <a:bodyPr/>
        <a:lstStyle/>
        <a:p>
          <a:endParaRPr lang="en-US"/>
        </a:p>
      </dgm:t>
    </dgm:pt>
    <dgm:pt modelId="{F1295C48-5790-4D0A-8013-7835D85251C7}" type="sibTrans" cxnId="{F16A377D-1012-49BA-884F-01508EA5059C}">
      <dgm:prSet/>
      <dgm:spPr/>
      <dgm:t>
        <a:bodyPr/>
        <a:lstStyle/>
        <a:p>
          <a:endParaRPr lang="en-US"/>
        </a:p>
      </dgm:t>
    </dgm:pt>
    <dgm:pt modelId="{DAFCDC9F-CA03-4F20-896E-D554F7FA86B0}">
      <dgm:prSet phldrT="[Text]"/>
      <dgm:spPr/>
      <dgm:t>
        <a:bodyPr/>
        <a:lstStyle/>
        <a:p>
          <a:r>
            <a:rPr lang="en-US" dirty="0"/>
            <a:t>Den cave-in</a:t>
          </a:r>
        </a:p>
      </dgm:t>
    </dgm:pt>
    <dgm:pt modelId="{E3DB9777-4320-4050-ACB0-86F4B1C78074}" type="parTrans" cxnId="{2C2577F0-2C69-4E13-95D7-2A05D296AE7E}">
      <dgm:prSet/>
      <dgm:spPr/>
      <dgm:t>
        <a:bodyPr/>
        <a:lstStyle/>
        <a:p>
          <a:endParaRPr lang="en-US"/>
        </a:p>
      </dgm:t>
    </dgm:pt>
    <dgm:pt modelId="{C2AF7642-54A2-4469-A048-4856E147509B}" type="sibTrans" cxnId="{2C2577F0-2C69-4E13-95D7-2A05D296AE7E}">
      <dgm:prSet/>
      <dgm:spPr/>
      <dgm:t>
        <a:bodyPr/>
        <a:lstStyle/>
        <a:p>
          <a:endParaRPr lang="en-US"/>
        </a:p>
      </dgm:t>
    </dgm:pt>
    <dgm:pt modelId="{47586BAC-3B7B-4AB4-A9CF-E65F801D2033}">
      <dgm:prSet phldrT="[Text]"/>
      <dgm:spPr/>
      <dgm:t>
        <a:bodyPr/>
        <a:lstStyle/>
        <a:p>
          <a:r>
            <a:rPr lang="en-US" dirty="0"/>
            <a:t>on sloping bank</a:t>
          </a:r>
        </a:p>
      </dgm:t>
    </dgm:pt>
    <dgm:pt modelId="{40803869-EFD7-4B0D-ADB0-9D6E9F90C297}" type="parTrans" cxnId="{D70EE29E-BCDC-4CE0-96E9-D84413C0A88F}">
      <dgm:prSet/>
      <dgm:spPr/>
      <dgm:t>
        <a:bodyPr/>
        <a:lstStyle/>
        <a:p>
          <a:endParaRPr lang="en-US"/>
        </a:p>
      </dgm:t>
    </dgm:pt>
    <dgm:pt modelId="{0D9105E7-DDA3-4F69-B73B-461AC2F36A05}" type="sibTrans" cxnId="{D70EE29E-BCDC-4CE0-96E9-D84413C0A88F}">
      <dgm:prSet/>
      <dgm:spPr/>
      <dgm:t>
        <a:bodyPr/>
        <a:lstStyle/>
        <a:p>
          <a:endParaRPr lang="en-US"/>
        </a:p>
      </dgm:t>
    </dgm:pt>
    <dgm:pt modelId="{193836C0-BFF4-455D-9DA3-EAC983081134}">
      <dgm:prSet phldrT="[Text]"/>
      <dgm:spPr/>
      <dgm:t>
        <a:bodyPr/>
        <a:lstStyle/>
        <a:p>
          <a:r>
            <a:rPr lang="en-US" dirty="0"/>
            <a:t>mounds</a:t>
          </a:r>
        </a:p>
      </dgm:t>
    </dgm:pt>
    <dgm:pt modelId="{D89597C1-4987-4D58-80BB-E8C3AA016591}" type="parTrans" cxnId="{7341CDFC-6705-45CF-99B9-4F50166B80D3}">
      <dgm:prSet/>
      <dgm:spPr/>
      <dgm:t>
        <a:bodyPr/>
        <a:lstStyle/>
        <a:p>
          <a:endParaRPr lang="en-US"/>
        </a:p>
      </dgm:t>
    </dgm:pt>
    <dgm:pt modelId="{669BB142-7725-4F1B-942A-74DB0B5B38B5}" type="sibTrans" cxnId="{7341CDFC-6705-45CF-99B9-4F50166B80D3}">
      <dgm:prSet/>
      <dgm:spPr/>
      <dgm:t>
        <a:bodyPr/>
        <a:lstStyle/>
        <a:p>
          <a:endParaRPr lang="en-US"/>
        </a:p>
      </dgm:t>
    </dgm:pt>
    <dgm:pt modelId="{E56EF846-3770-4007-A553-84E6E2A1D6C0}">
      <dgm:prSet phldrT="[Text]"/>
      <dgm:spPr/>
      <dgm:t>
        <a:bodyPr/>
        <a:lstStyle/>
        <a:p>
          <a:r>
            <a:rPr lang="en-US" dirty="0"/>
            <a:t>location</a:t>
          </a:r>
        </a:p>
      </dgm:t>
    </dgm:pt>
    <dgm:pt modelId="{54BAAB8A-1F72-47BC-822A-DD6A4D671884}" type="parTrans" cxnId="{9866F28C-1274-4BA9-B352-C1B15542E251}">
      <dgm:prSet/>
      <dgm:spPr/>
      <dgm:t>
        <a:bodyPr/>
        <a:lstStyle/>
        <a:p>
          <a:endParaRPr lang="en-US"/>
        </a:p>
      </dgm:t>
    </dgm:pt>
    <dgm:pt modelId="{C22B6317-A244-4B8B-AEC8-5DC8C18B3022}" type="sibTrans" cxnId="{9866F28C-1274-4BA9-B352-C1B15542E251}">
      <dgm:prSet/>
      <dgm:spPr/>
      <dgm:t>
        <a:bodyPr/>
        <a:lstStyle/>
        <a:p>
          <a:endParaRPr lang="en-US"/>
        </a:p>
      </dgm:t>
    </dgm:pt>
    <dgm:pt modelId="{A322124E-F113-4137-9163-A589A7DB447A}">
      <dgm:prSet phldrT="[Text]"/>
      <dgm:spPr/>
      <dgm:t>
        <a:bodyPr/>
        <a:lstStyle/>
        <a:p>
          <a:r>
            <a:rPr lang="en-US" dirty="0"/>
            <a:t>hollow</a:t>
          </a:r>
        </a:p>
      </dgm:t>
    </dgm:pt>
    <dgm:pt modelId="{217D0F29-4BD1-4972-8786-1DEB37126230}" type="parTrans" cxnId="{51AFC455-5C45-4A96-8657-8DB53F57ADB9}">
      <dgm:prSet/>
      <dgm:spPr/>
      <dgm:t>
        <a:bodyPr/>
        <a:lstStyle/>
        <a:p>
          <a:endParaRPr lang="en-US"/>
        </a:p>
      </dgm:t>
    </dgm:pt>
    <dgm:pt modelId="{0AC621B4-EB69-4050-A2FB-626C399488FA}" type="sibTrans" cxnId="{51AFC455-5C45-4A96-8657-8DB53F57ADB9}">
      <dgm:prSet/>
      <dgm:spPr/>
      <dgm:t>
        <a:bodyPr/>
        <a:lstStyle/>
        <a:p>
          <a:endParaRPr lang="en-US"/>
        </a:p>
      </dgm:t>
    </dgm:pt>
    <dgm:pt modelId="{06227022-F231-46BE-B382-397E1C02E58E}">
      <dgm:prSet phldrT="[Text]"/>
      <dgm:spPr/>
      <dgm:t>
        <a:bodyPr/>
        <a:lstStyle/>
        <a:p>
          <a:r>
            <a:rPr lang="en-US" dirty="0"/>
            <a:t>shape</a:t>
          </a:r>
        </a:p>
      </dgm:t>
    </dgm:pt>
    <dgm:pt modelId="{34DDF184-067E-474A-B916-40C2CC67D8AA}" type="parTrans" cxnId="{8DA9E8D4-3804-4D60-928F-69C55FAA54DE}">
      <dgm:prSet/>
      <dgm:spPr/>
      <dgm:t>
        <a:bodyPr/>
        <a:lstStyle/>
        <a:p>
          <a:endParaRPr lang="en-US"/>
        </a:p>
      </dgm:t>
    </dgm:pt>
    <dgm:pt modelId="{1492B3B8-9505-4E9C-AF7D-59799168AF54}" type="sibTrans" cxnId="{8DA9E8D4-3804-4D60-928F-69C55FAA54DE}">
      <dgm:prSet/>
      <dgm:spPr/>
      <dgm:t>
        <a:bodyPr/>
        <a:lstStyle/>
        <a:p>
          <a:endParaRPr lang="en-US"/>
        </a:p>
      </dgm:t>
    </dgm:pt>
    <dgm:pt modelId="{07111846-D4C0-4C03-83E0-9D4B01A24E21}">
      <dgm:prSet phldrT="[Text]"/>
      <dgm:spPr/>
      <dgm:t>
        <a:bodyPr/>
        <a:lstStyle/>
        <a:p>
          <a:r>
            <a:rPr lang="en-US" dirty="0"/>
            <a:t>depth</a:t>
          </a:r>
        </a:p>
      </dgm:t>
    </dgm:pt>
    <dgm:pt modelId="{83AFDEDD-F423-4510-ADB6-E9A2D5B42024}" type="parTrans" cxnId="{0B5ACFC4-6BD3-4F73-AE90-303181D0B703}">
      <dgm:prSet/>
      <dgm:spPr/>
      <dgm:t>
        <a:bodyPr/>
        <a:lstStyle/>
        <a:p>
          <a:endParaRPr lang="en-US"/>
        </a:p>
      </dgm:t>
    </dgm:pt>
    <dgm:pt modelId="{7B64FDB0-869C-446E-965F-3941A492DD87}" type="sibTrans" cxnId="{0B5ACFC4-6BD3-4F73-AE90-303181D0B703}">
      <dgm:prSet/>
      <dgm:spPr/>
      <dgm:t>
        <a:bodyPr/>
        <a:lstStyle/>
        <a:p>
          <a:endParaRPr lang="en-US"/>
        </a:p>
      </dgm:t>
    </dgm:pt>
    <dgm:pt modelId="{26F709E7-5C41-4927-8247-4FE1F7AEE1D8}">
      <dgm:prSet/>
      <dgm:spPr/>
      <dgm:t>
        <a:bodyPr/>
        <a:lstStyle/>
        <a:p>
          <a:r>
            <a:rPr lang="en-US" dirty="0"/>
            <a:t>Water flow</a:t>
          </a:r>
        </a:p>
      </dgm:t>
    </dgm:pt>
    <dgm:pt modelId="{BE8DC31C-02C4-485D-B89F-C4DD1A671036}" type="parTrans" cxnId="{897C19F7-7A2F-4B79-B212-61CBE68FC9DC}">
      <dgm:prSet/>
      <dgm:spPr/>
      <dgm:t>
        <a:bodyPr/>
        <a:lstStyle/>
        <a:p>
          <a:endParaRPr lang="en-US"/>
        </a:p>
      </dgm:t>
    </dgm:pt>
    <dgm:pt modelId="{1F20AE64-A4ED-4F61-8C94-CFBCC2297969}" type="sibTrans" cxnId="{897C19F7-7A2F-4B79-B212-61CBE68FC9DC}">
      <dgm:prSet/>
      <dgm:spPr/>
      <dgm:t>
        <a:bodyPr/>
        <a:lstStyle/>
        <a:p>
          <a:endParaRPr lang="en-US"/>
        </a:p>
      </dgm:t>
    </dgm:pt>
    <dgm:pt modelId="{B27F308B-5C81-4E02-8578-B77D7B1D0BF3}">
      <dgm:prSet/>
      <dgm:spPr/>
      <dgm:t>
        <a:bodyPr/>
        <a:lstStyle/>
        <a:p>
          <a:r>
            <a:rPr lang="en-US" dirty="0"/>
            <a:t>floodplains</a:t>
          </a:r>
        </a:p>
      </dgm:t>
    </dgm:pt>
    <dgm:pt modelId="{53B8EB69-887E-43B4-8305-CF12A4F9A387}" type="parTrans" cxnId="{6EB0CFC6-DB91-4D30-9988-52315FADDD4C}">
      <dgm:prSet/>
      <dgm:spPr/>
      <dgm:t>
        <a:bodyPr/>
        <a:lstStyle/>
        <a:p>
          <a:endParaRPr lang="en-US"/>
        </a:p>
      </dgm:t>
    </dgm:pt>
    <dgm:pt modelId="{A6CC00B8-50E3-4A15-A6E8-F244470F2455}" type="sibTrans" cxnId="{6EB0CFC6-DB91-4D30-9988-52315FADDD4C}">
      <dgm:prSet/>
      <dgm:spPr/>
      <dgm:t>
        <a:bodyPr/>
        <a:lstStyle/>
        <a:p>
          <a:endParaRPr lang="en-US"/>
        </a:p>
      </dgm:t>
    </dgm:pt>
    <dgm:pt modelId="{C7D194C2-3C5A-4773-90BF-4C212FD793F0}">
      <dgm:prSet/>
      <dgm:spPr/>
      <dgm:t>
        <a:bodyPr/>
        <a:lstStyle/>
        <a:p>
          <a:r>
            <a:rPr lang="en-US" dirty="0"/>
            <a:t>wet locations</a:t>
          </a:r>
        </a:p>
      </dgm:t>
    </dgm:pt>
    <dgm:pt modelId="{65D276F7-FEC2-4121-9D04-AD9330AC5311}" type="parTrans" cxnId="{0552F6FF-CFE9-4B00-B600-7DD11E1CA8EF}">
      <dgm:prSet/>
      <dgm:spPr/>
      <dgm:t>
        <a:bodyPr/>
        <a:lstStyle/>
        <a:p>
          <a:endParaRPr lang="en-US"/>
        </a:p>
      </dgm:t>
    </dgm:pt>
    <dgm:pt modelId="{B1B2F5DE-9758-486B-95AA-3947BF9473DE}" type="sibTrans" cxnId="{0552F6FF-CFE9-4B00-B600-7DD11E1CA8EF}">
      <dgm:prSet/>
      <dgm:spPr/>
      <dgm:t>
        <a:bodyPr/>
        <a:lstStyle/>
        <a:p>
          <a:endParaRPr lang="en-US"/>
        </a:p>
      </dgm:t>
    </dgm:pt>
    <dgm:pt modelId="{8570535C-D6F0-4A8D-99A8-75E345BC67B0}" type="pres">
      <dgm:prSet presAssocID="{192E577D-E6A0-4796-8312-A8878538F687}" presName="theList" presStyleCnt="0">
        <dgm:presLayoutVars>
          <dgm:dir/>
          <dgm:animLvl val="lvl"/>
          <dgm:resizeHandles val="exact"/>
        </dgm:presLayoutVars>
      </dgm:prSet>
      <dgm:spPr/>
      <dgm:t>
        <a:bodyPr/>
        <a:lstStyle/>
        <a:p>
          <a:endParaRPr lang="en-US"/>
        </a:p>
      </dgm:t>
    </dgm:pt>
    <dgm:pt modelId="{057271EB-C1AD-4B4A-9C46-E7D98AFABA80}" type="pres">
      <dgm:prSet presAssocID="{CFF944D5-CB9F-4B6B-BC1F-084FF20C95FB}" presName="compNode" presStyleCnt="0"/>
      <dgm:spPr/>
    </dgm:pt>
    <dgm:pt modelId="{96410C3D-D2D5-4AC5-B26B-2A6FDB6DC863}" type="pres">
      <dgm:prSet presAssocID="{CFF944D5-CB9F-4B6B-BC1F-084FF20C95FB}" presName="aNode" presStyleLbl="bgShp" presStyleIdx="0" presStyleCnt="4"/>
      <dgm:spPr/>
      <dgm:t>
        <a:bodyPr/>
        <a:lstStyle/>
        <a:p>
          <a:endParaRPr lang="en-US"/>
        </a:p>
      </dgm:t>
    </dgm:pt>
    <dgm:pt modelId="{53A2DFA2-CD53-41DA-A2B4-7653C156EF1B}" type="pres">
      <dgm:prSet presAssocID="{CFF944D5-CB9F-4B6B-BC1F-084FF20C95FB}" presName="textNode" presStyleLbl="bgShp" presStyleIdx="0" presStyleCnt="4"/>
      <dgm:spPr/>
      <dgm:t>
        <a:bodyPr/>
        <a:lstStyle/>
        <a:p>
          <a:endParaRPr lang="en-US"/>
        </a:p>
      </dgm:t>
    </dgm:pt>
    <dgm:pt modelId="{2D76BCF7-3CF8-4E55-A527-A45B23D6F931}" type="pres">
      <dgm:prSet presAssocID="{CFF944D5-CB9F-4B6B-BC1F-084FF20C95FB}" presName="compChildNode" presStyleCnt="0"/>
      <dgm:spPr/>
    </dgm:pt>
    <dgm:pt modelId="{34E1C052-E7B9-47A2-8E45-E72DB8B83456}" type="pres">
      <dgm:prSet presAssocID="{CFF944D5-CB9F-4B6B-BC1F-084FF20C95FB}" presName="theInnerList" presStyleCnt="0"/>
      <dgm:spPr/>
    </dgm:pt>
    <dgm:pt modelId="{C4E42CDF-08E6-46FA-AFD1-DE2AAC761E99}" type="pres">
      <dgm:prSet presAssocID="{7CAF0F74-942B-4F82-9FCA-3C790E774D7A}" presName="childNode" presStyleLbl="node1" presStyleIdx="0" presStyleCnt="12">
        <dgm:presLayoutVars>
          <dgm:bulletEnabled val="1"/>
        </dgm:presLayoutVars>
      </dgm:prSet>
      <dgm:spPr/>
      <dgm:t>
        <a:bodyPr/>
        <a:lstStyle/>
        <a:p>
          <a:endParaRPr lang="en-US"/>
        </a:p>
      </dgm:t>
    </dgm:pt>
    <dgm:pt modelId="{868A4DFC-87AC-42AB-BF40-F5C582E3EE1E}" type="pres">
      <dgm:prSet presAssocID="{7CAF0F74-942B-4F82-9FCA-3C790E774D7A}" presName="aSpace2" presStyleCnt="0"/>
      <dgm:spPr/>
    </dgm:pt>
    <dgm:pt modelId="{5222D4FA-EBDC-4679-8FAB-CC40D3D3C8F7}" type="pres">
      <dgm:prSet presAssocID="{49EEFC40-428A-4283-8506-E51ED9255E16}" presName="childNode" presStyleLbl="node1" presStyleIdx="1" presStyleCnt="12">
        <dgm:presLayoutVars>
          <dgm:bulletEnabled val="1"/>
        </dgm:presLayoutVars>
      </dgm:prSet>
      <dgm:spPr/>
      <dgm:t>
        <a:bodyPr/>
        <a:lstStyle/>
        <a:p>
          <a:endParaRPr lang="en-US"/>
        </a:p>
      </dgm:t>
    </dgm:pt>
    <dgm:pt modelId="{A9F947EA-2902-4CC0-8584-AC1D90B9D0A8}" type="pres">
      <dgm:prSet presAssocID="{49EEFC40-428A-4283-8506-E51ED9255E16}" presName="aSpace2" presStyleCnt="0"/>
      <dgm:spPr/>
    </dgm:pt>
    <dgm:pt modelId="{293671C6-18E4-4E13-977F-8EC2754585FB}" type="pres">
      <dgm:prSet presAssocID="{193836C0-BFF4-455D-9DA3-EAC983081134}" presName="childNode" presStyleLbl="node1" presStyleIdx="2" presStyleCnt="12">
        <dgm:presLayoutVars>
          <dgm:bulletEnabled val="1"/>
        </dgm:presLayoutVars>
      </dgm:prSet>
      <dgm:spPr/>
      <dgm:t>
        <a:bodyPr/>
        <a:lstStyle/>
        <a:p>
          <a:endParaRPr lang="en-US"/>
        </a:p>
      </dgm:t>
    </dgm:pt>
    <dgm:pt modelId="{3271F010-1219-441A-9079-5B359FEC194D}" type="pres">
      <dgm:prSet presAssocID="{193836C0-BFF4-455D-9DA3-EAC983081134}" presName="aSpace2" presStyleCnt="0"/>
      <dgm:spPr/>
    </dgm:pt>
    <dgm:pt modelId="{DB60524E-BBB1-48FA-9CA7-5159ADF24B52}" type="pres">
      <dgm:prSet presAssocID="{E56EF846-3770-4007-A553-84E6E2A1D6C0}" presName="childNode" presStyleLbl="node1" presStyleIdx="3" presStyleCnt="12">
        <dgm:presLayoutVars>
          <dgm:bulletEnabled val="1"/>
        </dgm:presLayoutVars>
      </dgm:prSet>
      <dgm:spPr/>
      <dgm:t>
        <a:bodyPr/>
        <a:lstStyle/>
        <a:p>
          <a:endParaRPr lang="en-US"/>
        </a:p>
      </dgm:t>
    </dgm:pt>
    <dgm:pt modelId="{0233A1F3-B76E-4E81-AF50-42B554B83CC3}" type="pres">
      <dgm:prSet presAssocID="{CFF944D5-CB9F-4B6B-BC1F-084FF20C95FB}" presName="aSpace" presStyleCnt="0"/>
      <dgm:spPr/>
    </dgm:pt>
    <dgm:pt modelId="{9F68418A-9B68-49D1-A97F-A6C9FD184F3D}" type="pres">
      <dgm:prSet presAssocID="{039639D5-5651-4090-98D4-79D47187ED41}" presName="compNode" presStyleCnt="0"/>
      <dgm:spPr/>
    </dgm:pt>
    <dgm:pt modelId="{65FCBA7F-ECD3-450B-A760-75365B1EEE41}" type="pres">
      <dgm:prSet presAssocID="{039639D5-5651-4090-98D4-79D47187ED41}" presName="aNode" presStyleLbl="bgShp" presStyleIdx="1" presStyleCnt="4"/>
      <dgm:spPr/>
      <dgm:t>
        <a:bodyPr/>
        <a:lstStyle/>
        <a:p>
          <a:endParaRPr lang="en-US"/>
        </a:p>
      </dgm:t>
    </dgm:pt>
    <dgm:pt modelId="{CCBBB010-D836-40D5-AC2D-6ACA08F664DD}" type="pres">
      <dgm:prSet presAssocID="{039639D5-5651-4090-98D4-79D47187ED41}" presName="textNode" presStyleLbl="bgShp" presStyleIdx="1" presStyleCnt="4"/>
      <dgm:spPr/>
      <dgm:t>
        <a:bodyPr/>
        <a:lstStyle/>
        <a:p>
          <a:endParaRPr lang="en-US"/>
        </a:p>
      </dgm:t>
    </dgm:pt>
    <dgm:pt modelId="{9C5260E9-FA21-4EEC-9F2E-E22399D502D3}" type="pres">
      <dgm:prSet presAssocID="{039639D5-5651-4090-98D4-79D47187ED41}" presName="compChildNode" presStyleCnt="0"/>
      <dgm:spPr/>
    </dgm:pt>
    <dgm:pt modelId="{2DC331C1-4B07-4C3E-8674-C3B5E81C9E89}" type="pres">
      <dgm:prSet presAssocID="{039639D5-5651-4090-98D4-79D47187ED41}" presName="theInnerList" presStyleCnt="0"/>
      <dgm:spPr/>
    </dgm:pt>
    <dgm:pt modelId="{096E66CE-AE13-438F-9F09-2A578D1ABEA9}" type="pres">
      <dgm:prSet presAssocID="{8271654A-16C7-4868-A130-602BD6C42C19}" presName="childNode" presStyleLbl="node1" presStyleIdx="4" presStyleCnt="12">
        <dgm:presLayoutVars>
          <dgm:bulletEnabled val="1"/>
        </dgm:presLayoutVars>
      </dgm:prSet>
      <dgm:spPr/>
      <dgm:t>
        <a:bodyPr/>
        <a:lstStyle/>
        <a:p>
          <a:endParaRPr lang="en-US"/>
        </a:p>
      </dgm:t>
    </dgm:pt>
    <dgm:pt modelId="{64D13240-74C6-4FE8-89E8-67ED1E0885C1}" type="pres">
      <dgm:prSet presAssocID="{8271654A-16C7-4868-A130-602BD6C42C19}" presName="aSpace2" presStyleCnt="0"/>
      <dgm:spPr/>
    </dgm:pt>
    <dgm:pt modelId="{4C59394A-92FD-43B2-913D-6FD64F9FB87B}" type="pres">
      <dgm:prSet presAssocID="{B111B7D4-F7E5-4AF1-B1E4-201F592B84E9}" presName="childNode" presStyleLbl="node1" presStyleIdx="5" presStyleCnt="12">
        <dgm:presLayoutVars>
          <dgm:bulletEnabled val="1"/>
        </dgm:presLayoutVars>
      </dgm:prSet>
      <dgm:spPr/>
      <dgm:t>
        <a:bodyPr/>
        <a:lstStyle/>
        <a:p>
          <a:endParaRPr lang="en-US"/>
        </a:p>
      </dgm:t>
    </dgm:pt>
    <dgm:pt modelId="{919DBC66-F161-400A-AE28-E04E99ED485B}" type="pres">
      <dgm:prSet presAssocID="{039639D5-5651-4090-98D4-79D47187ED41}" presName="aSpace" presStyleCnt="0"/>
      <dgm:spPr/>
    </dgm:pt>
    <dgm:pt modelId="{39446102-56C7-43A4-920C-2AA092454621}" type="pres">
      <dgm:prSet presAssocID="{DAFCDC9F-CA03-4F20-896E-D554F7FA86B0}" presName="compNode" presStyleCnt="0"/>
      <dgm:spPr/>
    </dgm:pt>
    <dgm:pt modelId="{56FA6D70-92F1-4B2D-A739-8D4DEE9ED4A2}" type="pres">
      <dgm:prSet presAssocID="{DAFCDC9F-CA03-4F20-896E-D554F7FA86B0}" presName="aNode" presStyleLbl="bgShp" presStyleIdx="2" presStyleCnt="4" custLinFactNeighborX="1527"/>
      <dgm:spPr/>
      <dgm:t>
        <a:bodyPr/>
        <a:lstStyle/>
        <a:p>
          <a:endParaRPr lang="en-US"/>
        </a:p>
      </dgm:t>
    </dgm:pt>
    <dgm:pt modelId="{BCAD70E3-036E-4BA2-B363-3918A68663C7}" type="pres">
      <dgm:prSet presAssocID="{DAFCDC9F-CA03-4F20-896E-D554F7FA86B0}" presName="textNode" presStyleLbl="bgShp" presStyleIdx="2" presStyleCnt="4"/>
      <dgm:spPr/>
      <dgm:t>
        <a:bodyPr/>
        <a:lstStyle/>
        <a:p>
          <a:endParaRPr lang="en-US"/>
        </a:p>
      </dgm:t>
    </dgm:pt>
    <dgm:pt modelId="{2A6C1007-E1D8-4519-AC84-ED7E151F13FB}" type="pres">
      <dgm:prSet presAssocID="{DAFCDC9F-CA03-4F20-896E-D554F7FA86B0}" presName="compChildNode" presStyleCnt="0"/>
      <dgm:spPr/>
    </dgm:pt>
    <dgm:pt modelId="{C1BEA987-1F83-4636-8A1C-FEE217E55143}" type="pres">
      <dgm:prSet presAssocID="{DAFCDC9F-CA03-4F20-896E-D554F7FA86B0}" presName="theInnerList" presStyleCnt="0"/>
      <dgm:spPr/>
    </dgm:pt>
    <dgm:pt modelId="{42FD6383-75B7-44B5-A750-2013F565E3CB}" type="pres">
      <dgm:prSet presAssocID="{47586BAC-3B7B-4AB4-A9CF-E65F801D2033}" presName="childNode" presStyleLbl="node1" presStyleIdx="6" presStyleCnt="12">
        <dgm:presLayoutVars>
          <dgm:bulletEnabled val="1"/>
        </dgm:presLayoutVars>
      </dgm:prSet>
      <dgm:spPr/>
      <dgm:t>
        <a:bodyPr/>
        <a:lstStyle/>
        <a:p>
          <a:endParaRPr lang="en-US"/>
        </a:p>
      </dgm:t>
    </dgm:pt>
    <dgm:pt modelId="{EE1C5729-4D46-477E-896D-CF325D138AFF}" type="pres">
      <dgm:prSet presAssocID="{47586BAC-3B7B-4AB4-A9CF-E65F801D2033}" presName="aSpace2" presStyleCnt="0"/>
      <dgm:spPr/>
    </dgm:pt>
    <dgm:pt modelId="{566ED4D7-DB71-4FEB-8A6D-703F44032D74}" type="pres">
      <dgm:prSet presAssocID="{A322124E-F113-4137-9163-A589A7DB447A}" presName="childNode" presStyleLbl="node1" presStyleIdx="7" presStyleCnt="12">
        <dgm:presLayoutVars>
          <dgm:bulletEnabled val="1"/>
        </dgm:presLayoutVars>
      </dgm:prSet>
      <dgm:spPr/>
      <dgm:t>
        <a:bodyPr/>
        <a:lstStyle/>
        <a:p>
          <a:endParaRPr lang="en-US"/>
        </a:p>
      </dgm:t>
    </dgm:pt>
    <dgm:pt modelId="{F404D909-A069-4B45-B3FA-14B8DFA23757}" type="pres">
      <dgm:prSet presAssocID="{A322124E-F113-4137-9163-A589A7DB447A}" presName="aSpace2" presStyleCnt="0"/>
      <dgm:spPr/>
    </dgm:pt>
    <dgm:pt modelId="{A2FC220A-A61E-44DE-B6CA-9F6DFB8298DD}" type="pres">
      <dgm:prSet presAssocID="{06227022-F231-46BE-B382-397E1C02E58E}" presName="childNode" presStyleLbl="node1" presStyleIdx="8" presStyleCnt="12">
        <dgm:presLayoutVars>
          <dgm:bulletEnabled val="1"/>
        </dgm:presLayoutVars>
      </dgm:prSet>
      <dgm:spPr/>
      <dgm:t>
        <a:bodyPr/>
        <a:lstStyle/>
        <a:p>
          <a:endParaRPr lang="en-US"/>
        </a:p>
      </dgm:t>
    </dgm:pt>
    <dgm:pt modelId="{57C309C5-EA65-4DE7-A428-A845293B136D}" type="pres">
      <dgm:prSet presAssocID="{06227022-F231-46BE-B382-397E1C02E58E}" presName="aSpace2" presStyleCnt="0"/>
      <dgm:spPr/>
    </dgm:pt>
    <dgm:pt modelId="{4B2ED9F7-27BE-4655-85BD-DCDFD6B22E8B}" type="pres">
      <dgm:prSet presAssocID="{07111846-D4C0-4C03-83E0-9D4B01A24E21}" presName="childNode" presStyleLbl="node1" presStyleIdx="9" presStyleCnt="12">
        <dgm:presLayoutVars>
          <dgm:bulletEnabled val="1"/>
        </dgm:presLayoutVars>
      </dgm:prSet>
      <dgm:spPr/>
      <dgm:t>
        <a:bodyPr/>
        <a:lstStyle/>
        <a:p>
          <a:endParaRPr lang="en-US"/>
        </a:p>
      </dgm:t>
    </dgm:pt>
    <dgm:pt modelId="{77C31C3A-FBA7-44D5-8776-94825826A265}" type="pres">
      <dgm:prSet presAssocID="{DAFCDC9F-CA03-4F20-896E-D554F7FA86B0}" presName="aSpace" presStyleCnt="0"/>
      <dgm:spPr/>
    </dgm:pt>
    <dgm:pt modelId="{F92F79F7-91B3-4DD9-8F76-65C12E6A4D9D}" type="pres">
      <dgm:prSet presAssocID="{26F709E7-5C41-4927-8247-4FE1F7AEE1D8}" presName="compNode" presStyleCnt="0"/>
      <dgm:spPr/>
    </dgm:pt>
    <dgm:pt modelId="{8A971DC0-5C5C-4F4A-A72B-E9CFDF06E306}" type="pres">
      <dgm:prSet presAssocID="{26F709E7-5C41-4927-8247-4FE1F7AEE1D8}" presName="aNode" presStyleLbl="bgShp" presStyleIdx="3" presStyleCnt="4"/>
      <dgm:spPr/>
      <dgm:t>
        <a:bodyPr/>
        <a:lstStyle/>
        <a:p>
          <a:endParaRPr lang="en-US"/>
        </a:p>
      </dgm:t>
    </dgm:pt>
    <dgm:pt modelId="{CA47B7AC-E045-47DA-8585-FA60CB6C65CC}" type="pres">
      <dgm:prSet presAssocID="{26F709E7-5C41-4927-8247-4FE1F7AEE1D8}" presName="textNode" presStyleLbl="bgShp" presStyleIdx="3" presStyleCnt="4"/>
      <dgm:spPr/>
      <dgm:t>
        <a:bodyPr/>
        <a:lstStyle/>
        <a:p>
          <a:endParaRPr lang="en-US"/>
        </a:p>
      </dgm:t>
    </dgm:pt>
    <dgm:pt modelId="{1957B158-E0E0-42BB-9FEF-F868655E7078}" type="pres">
      <dgm:prSet presAssocID="{26F709E7-5C41-4927-8247-4FE1F7AEE1D8}" presName="compChildNode" presStyleCnt="0"/>
      <dgm:spPr/>
    </dgm:pt>
    <dgm:pt modelId="{6608A2C5-9571-4910-85E3-B71C8FF26A36}" type="pres">
      <dgm:prSet presAssocID="{26F709E7-5C41-4927-8247-4FE1F7AEE1D8}" presName="theInnerList" presStyleCnt="0"/>
      <dgm:spPr/>
    </dgm:pt>
    <dgm:pt modelId="{809B42B3-AFFF-4CB3-9B0A-89F27E583777}" type="pres">
      <dgm:prSet presAssocID="{B27F308B-5C81-4E02-8578-B77D7B1D0BF3}" presName="childNode" presStyleLbl="node1" presStyleIdx="10" presStyleCnt="12">
        <dgm:presLayoutVars>
          <dgm:bulletEnabled val="1"/>
        </dgm:presLayoutVars>
      </dgm:prSet>
      <dgm:spPr/>
      <dgm:t>
        <a:bodyPr/>
        <a:lstStyle/>
        <a:p>
          <a:endParaRPr lang="en-US"/>
        </a:p>
      </dgm:t>
    </dgm:pt>
    <dgm:pt modelId="{04509816-B8C0-4DEE-AE22-543E7FC1780E}" type="pres">
      <dgm:prSet presAssocID="{B27F308B-5C81-4E02-8578-B77D7B1D0BF3}" presName="aSpace2" presStyleCnt="0"/>
      <dgm:spPr/>
    </dgm:pt>
    <dgm:pt modelId="{445F7A91-C53C-4808-84C4-050A4D60E3D6}" type="pres">
      <dgm:prSet presAssocID="{C7D194C2-3C5A-4773-90BF-4C212FD793F0}" presName="childNode" presStyleLbl="node1" presStyleIdx="11" presStyleCnt="12">
        <dgm:presLayoutVars>
          <dgm:bulletEnabled val="1"/>
        </dgm:presLayoutVars>
      </dgm:prSet>
      <dgm:spPr/>
      <dgm:t>
        <a:bodyPr/>
        <a:lstStyle/>
        <a:p>
          <a:endParaRPr lang="en-US"/>
        </a:p>
      </dgm:t>
    </dgm:pt>
  </dgm:ptLst>
  <dgm:cxnLst>
    <dgm:cxn modelId="{6EB0CFC6-DB91-4D30-9988-52315FADDD4C}" srcId="{26F709E7-5C41-4927-8247-4FE1F7AEE1D8}" destId="{B27F308B-5C81-4E02-8578-B77D7B1D0BF3}" srcOrd="0" destOrd="0" parTransId="{53B8EB69-887E-43B4-8305-CF12A4F9A387}" sibTransId="{A6CC00B8-50E3-4A15-A6E8-F244470F2455}"/>
    <dgm:cxn modelId="{BD5F3A77-6622-420F-B04F-C1AAEBA6E513}" srcId="{192E577D-E6A0-4796-8312-A8878538F687}" destId="{039639D5-5651-4090-98D4-79D47187ED41}" srcOrd="1" destOrd="0" parTransId="{CCC62102-868A-446B-8F8D-698E7A47BF4E}" sibTransId="{4D99272E-9413-46AD-AE6C-634664CC14B2}"/>
    <dgm:cxn modelId="{8185C540-F74D-4D19-B4C9-1BADFBF77B85}" type="presOf" srcId="{039639D5-5651-4090-98D4-79D47187ED41}" destId="{CCBBB010-D836-40D5-AC2D-6ACA08F664DD}" srcOrd="1" destOrd="0" presId="urn:microsoft.com/office/officeart/2005/8/layout/lProcess2"/>
    <dgm:cxn modelId="{48A75028-7B9A-4F98-9751-32398F741675}" type="presOf" srcId="{7CAF0F74-942B-4F82-9FCA-3C790E774D7A}" destId="{C4E42CDF-08E6-46FA-AFD1-DE2AAC761E99}" srcOrd="0" destOrd="0" presId="urn:microsoft.com/office/officeart/2005/8/layout/lProcess2"/>
    <dgm:cxn modelId="{9866F28C-1274-4BA9-B352-C1B15542E251}" srcId="{CFF944D5-CB9F-4B6B-BC1F-084FF20C95FB}" destId="{E56EF846-3770-4007-A553-84E6E2A1D6C0}" srcOrd="3" destOrd="0" parTransId="{54BAAB8A-1F72-47BC-822A-DD6A4D671884}" sibTransId="{C22B6317-A244-4B8B-AEC8-5DC8C18B3022}"/>
    <dgm:cxn modelId="{7341CDFC-6705-45CF-99B9-4F50166B80D3}" srcId="{CFF944D5-CB9F-4B6B-BC1F-084FF20C95FB}" destId="{193836C0-BFF4-455D-9DA3-EAC983081134}" srcOrd="2" destOrd="0" parTransId="{D89597C1-4987-4D58-80BB-E8C3AA016591}" sibTransId="{669BB142-7725-4F1B-942A-74DB0B5B38B5}"/>
    <dgm:cxn modelId="{B1E8A585-9B09-44D0-8AFA-73BF686920E5}" type="presOf" srcId="{47586BAC-3B7B-4AB4-A9CF-E65F801D2033}" destId="{42FD6383-75B7-44B5-A750-2013F565E3CB}" srcOrd="0" destOrd="0" presId="urn:microsoft.com/office/officeart/2005/8/layout/lProcess2"/>
    <dgm:cxn modelId="{EA137585-85CE-48C2-9620-578074956436}" type="presOf" srcId="{B111B7D4-F7E5-4AF1-B1E4-201F592B84E9}" destId="{4C59394A-92FD-43B2-913D-6FD64F9FB87B}" srcOrd="0" destOrd="0" presId="urn:microsoft.com/office/officeart/2005/8/layout/lProcess2"/>
    <dgm:cxn modelId="{701E7455-F910-4972-A569-09439D145FA1}" srcId="{CFF944D5-CB9F-4B6B-BC1F-084FF20C95FB}" destId="{49EEFC40-428A-4283-8506-E51ED9255E16}" srcOrd="1" destOrd="0" parTransId="{A8E9E09E-54F2-48C0-8362-C8FE2AB6394E}" sibTransId="{2996B05E-408D-40FC-9B2E-4F99F8850BAC}"/>
    <dgm:cxn modelId="{36DA66F3-4EDF-41C2-A1C7-84EB29272FC0}" type="presOf" srcId="{A322124E-F113-4137-9163-A589A7DB447A}" destId="{566ED4D7-DB71-4FEB-8A6D-703F44032D74}" srcOrd="0" destOrd="0" presId="urn:microsoft.com/office/officeart/2005/8/layout/lProcess2"/>
    <dgm:cxn modelId="{0552F6FF-CFE9-4B00-B600-7DD11E1CA8EF}" srcId="{26F709E7-5C41-4927-8247-4FE1F7AEE1D8}" destId="{C7D194C2-3C5A-4773-90BF-4C212FD793F0}" srcOrd="1" destOrd="0" parTransId="{65D276F7-FEC2-4121-9D04-AD9330AC5311}" sibTransId="{B1B2F5DE-9758-486B-95AA-3947BF9473DE}"/>
    <dgm:cxn modelId="{D70EE29E-BCDC-4CE0-96E9-D84413C0A88F}" srcId="{DAFCDC9F-CA03-4F20-896E-D554F7FA86B0}" destId="{47586BAC-3B7B-4AB4-A9CF-E65F801D2033}" srcOrd="0" destOrd="0" parTransId="{40803869-EFD7-4B0D-ADB0-9D6E9F90C297}" sibTransId="{0D9105E7-DDA3-4F69-B73B-461AC2F36A05}"/>
    <dgm:cxn modelId="{5CDCEAE9-BD47-4282-8CF5-89B3AD055CB3}" srcId="{192E577D-E6A0-4796-8312-A8878538F687}" destId="{CFF944D5-CB9F-4B6B-BC1F-084FF20C95FB}" srcOrd="0" destOrd="0" parTransId="{53EA48B9-D672-423B-ACF6-959C34C09C7B}" sibTransId="{4BF8446B-52FA-4CA3-A39C-FC042E6B01E2}"/>
    <dgm:cxn modelId="{442531C5-2A6C-45D1-9D15-BCB0A94CE56E}" type="presOf" srcId="{B27F308B-5C81-4E02-8578-B77D7B1D0BF3}" destId="{809B42B3-AFFF-4CB3-9B0A-89F27E583777}" srcOrd="0" destOrd="0" presId="urn:microsoft.com/office/officeart/2005/8/layout/lProcess2"/>
    <dgm:cxn modelId="{1FDC7F4A-59E4-4351-BAF7-E879087CE796}" type="presOf" srcId="{07111846-D4C0-4C03-83E0-9D4B01A24E21}" destId="{4B2ED9F7-27BE-4655-85BD-DCDFD6B22E8B}" srcOrd="0" destOrd="0" presId="urn:microsoft.com/office/officeart/2005/8/layout/lProcess2"/>
    <dgm:cxn modelId="{8A39FAAC-0193-496C-8807-8B4FC4B32969}" type="presOf" srcId="{8271654A-16C7-4868-A130-602BD6C42C19}" destId="{096E66CE-AE13-438F-9F09-2A578D1ABEA9}" srcOrd="0" destOrd="0" presId="urn:microsoft.com/office/officeart/2005/8/layout/lProcess2"/>
    <dgm:cxn modelId="{4DD70EB3-3DCB-475C-9294-507AC7A20882}" type="presOf" srcId="{CFF944D5-CB9F-4B6B-BC1F-084FF20C95FB}" destId="{96410C3D-D2D5-4AC5-B26B-2A6FDB6DC863}" srcOrd="0" destOrd="0" presId="urn:microsoft.com/office/officeart/2005/8/layout/lProcess2"/>
    <dgm:cxn modelId="{F16A377D-1012-49BA-884F-01508EA5059C}" srcId="{039639D5-5651-4090-98D4-79D47187ED41}" destId="{B111B7D4-F7E5-4AF1-B1E4-201F592B84E9}" srcOrd="1" destOrd="0" parTransId="{38223159-393C-444B-9256-350990C8996C}" sibTransId="{F1295C48-5790-4D0A-8013-7835D85251C7}"/>
    <dgm:cxn modelId="{5F020C18-C916-4E94-9459-1B4397B4B0A7}" type="presOf" srcId="{06227022-F231-46BE-B382-397E1C02E58E}" destId="{A2FC220A-A61E-44DE-B6CA-9F6DFB8298DD}" srcOrd="0" destOrd="0" presId="urn:microsoft.com/office/officeart/2005/8/layout/lProcess2"/>
    <dgm:cxn modelId="{897C19F7-7A2F-4B79-B212-61CBE68FC9DC}" srcId="{192E577D-E6A0-4796-8312-A8878538F687}" destId="{26F709E7-5C41-4927-8247-4FE1F7AEE1D8}" srcOrd="3" destOrd="0" parTransId="{BE8DC31C-02C4-485D-B89F-C4DD1A671036}" sibTransId="{1F20AE64-A4ED-4F61-8C94-CFBCC2297969}"/>
    <dgm:cxn modelId="{21799FFE-2859-464F-87B7-2641B2CD0A0A}" type="presOf" srcId="{DAFCDC9F-CA03-4F20-896E-D554F7FA86B0}" destId="{56FA6D70-92F1-4B2D-A739-8D4DEE9ED4A2}" srcOrd="0" destOrd="0" presId="urn:microsoft.com/office/officeart/2005/8/layout/lProcess2"/>
    <dgm:cxn modelId="{51AFC455-5C45-4A96-8657-8DB53F57ADB9}" srcId="{DAFCDC9F-CA03-4F20-896E-D554F7FA86B0}" destId="{A322124E-F113-4137-9163-A589A7DB447A}" srcOrd="1" destOrd="0" parTransId="{217D0F29-4BD1-4972-8786-1DEB37126230}" sibTransId="{0AC621B4-EB69-4050-A2FB-626C399488FA}"/>
    <dgm:cxn modelId="{0B5ACFC4-6BD3-4F73-AE90-303181D0B703}" srcId="{DAFCDC9F-CA03-4F20-896E-D554F7FA86B0}" destId="{07111846-D4C0-4C03-83E0-9D4B01A24E21}" srcOrd="3" destOrd="0" parTransId="{83AFDEDD-F423-4510-ADB6-E9A2D5B42024}" sibTransId="{7B64FDB0-869C-446E-965F-3941A492DD87}"/>
    <dgm:cxn modelId="{883D45B9-B042-406E-A2EF-FFC37B5501D7}" type="presOf" srcId="{CFF944D5-CB9F-4B6B-BC1F-084FF20C95FB}" destId="{53A2DFA2-CD53-41DA-A2B4-7653C156EF1B}" srcOrd="1" destOrd="0" presId="urn:microsoft.com/office/officeart/2005/8/layout/lProcess2"/>
    <dgm:cxn modelId="{53CC9B90-F7C9-4601-A2CF-C2D20406C6DB}" srcId="{CFF944D5-CB9F-4B6B-BC1F-084FF20C95FB}" destId="{7CAF0F74-942B-4F82-9FCA-3C790E774D7A}" srcOrd="0" destOrd="0" parTransId="{7D93AF90-9CA7-449F-9292-243D1D0CF356}" sibTransId="{9AA250F9-0D5F-4492-A772-FB77EBFDD6C0}"/>
    <dgm:cxn modelId="{1400B984-A18A-4DBD-A843-00F3F4508391}" type="presOf" srcId="{192E577D-E6A0-4796-8312-A8878538F687}" destId="{8570535C-D6F0-4A8D-99A8-75E345BC67B0}" srcOrd="0" destOrd="0" presId="urn:microsoft.com/office/officeart/2005/8/layout/lProcess2"/>
    <dgm:cxn modelId="{4B292D3E-513A-43E8-803C-FC2007968EBD}" srcId="{039639D5-5651-4090-98D4-79D47187ED41}" destId="{8271654A-16C7-4868-A130-602BD6C42C19}" srcOrd="0" destOrd="0" parTransId="{56D32B06-9B8B-47CF-8965-9D0B19651E0C}" sibTransId="{60F1033E-5853-480C-B726-5BAFFCE2A706}"/>
    <dgm:cxn modelId="{363AF6F6-4FA3-47A4-A9A5-D8BDB77A3F33}" type="presOf" srcId="{49EEFC40-428A-4283-8506-E51ED9255E16}" destId="{5222D4FA-EBDC-4679-8FAB-CC40D3D3C8F7}" srcOrd="0" destOrd="0" presId="urn:microsoft.com/office/officeart/2005/8/layout/lProcess2"/>
    <dgm:cxn modelId="{8DA9E8D4-3804-4D60-928F-69C55FAA54DE}" srcId="{DAFCDC9F-CA03-4F20-896E-D554F7FA86B0}" destId="{06227022-F231-46BE-B382-397E1C02E58E}" srcOrd="2" destOrd="0" parTransId="{34DDF184-067E-474A-B916-40C2CC67D8AA}" sibTransId="{1492B3B8-9505-4E9C-AF7D-59799168AF54}"/>
    <dgm:cxn modelId="{569A3D31-4FCB-41D8-BC17-5B6F1434C3D8}" type="presOf" srcId="{DAFCDC9F-CA03-4F20-896E-D554F7FA86B0}" destId="{BCAD70E3-036E-4BA2-B363-3918A68663C7}" srcOrd="1" destOrd="0" presId="urn:microsoft.com/office/officeart/2005/8/layout/lProcess2"/>
    <dgm:cxn modelId="{7A028968-0122-4361-95D3-039D7C15EFF6}" type="presOf" srcId="{26F709E7-5C41-4927-8247-4FE1F7AEE1D8}" destId="{8A971DC0-5C5C-4F4A-A72B-E9CFDF06E306}" srcOrd="0" destOrd="0" presId="urn:microsoft.com/office/officeart/2005/8/layout/lProcess2"/>
    <dgm:cxn modelId="{3786032C-123E-407B-99B8-6EBE474D790B}" type="presOf" srcId="{C7D194C2-3C5A-4773-90BF-4C212FD793F0}" destId="{445F7A91-C53C-4808-84C4-050A4D60E3D6}" srcOrd="0" destOrd="0" presId="urn:microsoft.com/office/officeart/2005/8/layout/lProcess2"/>
    <dgm:cxn modelId="{B0FC6BDB-7D9E-47E7-8921-91FF65916A13}" type="presOf" srcId="{26F709E7-5C41-4927-8247-4FE1F7AEE1D8}" destId="{CA47B7AC-E045-47DA-8585-FA60CB6C65CC}" srcOrd="1" destOrd="0" presId="urn:microsoft.com/office/officeart/2005/8/layout/lProcess2"/>
    <dgm:cxn modelId="{87872E42-AF08-481D-B654-666E42FCF95D}" type="presOf" srcId="{E56EF846-3770-4007-A553-84E6E2A1D6C0}" destId="{DB60524E-BBB1-48FA-9CA7-5159ADF24B52}" srcOrd="0" destOrd="0" presId="urn:microsoft.com/office/officeart/2005/8/layout/lProcess2"/>
    <dgm:cxn modelId="{19CB4B32-D0DB-4780-A52B-FF4F53937ED4}" type="presOf" srcId="{039639D5-5651-4090-98D4-79D47187ED41}" destId="{65FCBA7F-ECD3-450B-A760-75365B1EEE41}" srcOrd="0" destOrd="0" presId="urn:microsoft.com/office/officeart/2005/8/layout/lProcess2"/>
    <dgm:cxn modelId="{2C2577F0-2C69-4E13-95D7-2A05D296AE7E}" srcId="{192E577D-E6A0-4796-8312-A8878538F687}" destId="{DAFCDC9F-CA03-4F20-896E-D554F7FA86B0}" srcOrd="2" destOrd="0" parTransId="{E3DB9777-4320-4050-ACB0-86F4B1C78074}" sibTransId="{C2AF7642-54A2-4469-A048-4856E147509B}"/>
    <dgm:cxn modelId="{FF438B7C-10B6-4183-B090-50786CED64D9}" type="presOf" srcId="{193836C0-BFF4-455D-9DA3-EAC983081134}" destId="{293671C6-18E4-4E13-977F-8EC2754585FB}" srcOrd="0" destOrd="0" presId="urn:microsoft.com/office/officeart/2005/8/layout/lProcess2"/>
    <dgm:cxn modelId="{966699CA-2D33-44C2-9560-A08BFAA06EF5}" type="presParOf" srcId="{8570535C-D6F0-4A8D-99A8-75E345BC67B0}" destId="{057271EB-C1AD-4B4A-9C46-E7D98AFABA80}" srcOrd="0" destOrd="0" presId="urn:microsoft.com/office/officeart/2005/8/layout/lProcess2"/>
    <dgm:cxn modelId="{4256E95B-3E74-426E-A617-E36820C235A0}" type="presParOf" srcId="{057271EB-C1AD-4B4A-9C46-E7D98AFABA80}" destId="{96410C3D-D2D5-4AC5-B26B-2A6FDB6DC863}" srcOrd="0" destOrd="0" presId="urn:microsoft.com/office/officeart/2005/8/layout/lProcess2"/>
    <dgm:cxn modelId="{F611819E-0685-4055-A193-FCE97EA7DBE2}" type="presParOf" srcId="{057271EB-C1AD-4B4A-9C46-E7D98AFABA80}" destId="{53A2DFA2-CD53-41DA-A2B4-7653C156EF1B}" srcOrd="1" destOrd="0" presId="urn:microsoft.com/office/officeart/2005/8/layout/lProcess2"/>
    <dgm:cxn modelId="{29D782B5-C816-43B5-9158-5462C91CFDC9}" type="presParOf" srcId="{057271EB-C1AD-4B4A-9C46-E7D98AFABA80}" destId="{2D76BCF7-3CF8-4E55-A527-A45B23D6F931}" srcOrd="2" destOrd="0" presId="urn:microsoft.com/office/officeart/2005/8/layout/lProcess2"/>
    <dgm:cxn modelId="{1ACFF932-1926-4E92-95A7-7DCDAF68C074}" type="presParOf" srcId="{2D76BCF7-3CF8-4E55-A527-A45B23D6F931}" destId="{34E1C052-E7B9-47A2-8E45-E72DB8B83456}" srcOrd="0" destOrd="0" presId="urn:microsoft.com/office/officeart/2005/8/layout/lProcess2"/>
    <dgm:cxn modelId="{5DA34503-845A-4058-8850-34701162776A}" type="presParOf" srcId="{34E1C052-E7B9-47A2-8E45-E72DB8B83456}" destId="{C4E42CDF-08E6-46FA-AFD1-DE2AAC761E99}" srcOrd="0" destOrd="0" presId="urn:microsoft.com/office/officeart/2005/8/layout/lProcess2"/>
    <dgm:cxn modelId="{394B0AF1-77B4-4DF5-BDAD-1B4A5EFB35D1}" type="presParOf" srcId="{34E1C052-E7B9-47A2-8E45-E72DB8B83456}" destId="{868A4DFC-87AC-42AB-BF40-F5C582E3EE1E}" srcOrd="1" destOrd="0" presId="urn:microsoft.com/office/officeart/2005/8/layout/lProcess2"/>
    <dgm:cxn modelId="{C35A1934-F301-4A60-B49B-5EBCA18EEC8E}" type="presParOf" srcId="{34E1C052-E7B9-47A2-8E45-E72DB8B83456}" destId="{5222D4FA-EBDC-4679-8FAB-CC40D3D3C8F7}" srcOrd="2" destOrd="0" presId="urn:microsoft.com/office/officeart/2005/8/layout/lProcess2"/>
    <dgm:cxn modelId="{CEBA7D45-2F35-404F-807A-199D70B7E058}" type="presParOf" srcId="{34E1C052-E7B9-47A2-8E45-E72DB8B83456}" destId="{A9F947EA-2902-4CC0-8584-AC1D90B9D0A8}" srcOrd="3" destOrd="0" presId="urn:microsoft.com/office/officeart/2005/8/layout/lProcess2"/>
    <dgm:cxn modelId="{13BC7E0C-EA66-445A-A50C-C8744FD813EA}" type="presParOf" srcId="{34E1C052-E7B9-47A2-8E45-E72DB8B83456}" destId="{293671C6-18E4-4E13-977F-8EC2754585FB}" srcOrd="4" destOrd="0" presId="urn:microsoft.com/office/officeart/2005/8/layout/lProcess2"/>
    <dgm:cxn modelId="{CA9FAB0E-2CB7-4EB9-81C1-729B8334A365}" type="presParOf" srcId="{34E1C052-E7B9-47A2-8E45-E72DB8B83456}" destId="{3271F010-1219-441A-9079-5B359FEC194D}" srcOrd="5" destOrd="0" presId="urn:microsoft.com/office/officeart/2005/8/layout/lProcess2"/>
    <dgm:cxn modelId="{8C478530-8BA3-4B26-98CA-96D2B51F80D8}" type="presParOf" srcId="{34E1C052-E7B9-47A2-8E45-E72DB8B83456}" destId="{DB60524E-BBB1-48FA-9CA7-5159ADF24B52}" srcOrd="6" destOrd="0" presId="urn:microsoft.com/office/officeart/2005/8/layout/lProcess2"/>
    <dgm:cxn modelId="{78D13A07-66CC-4E8B-BA5D-73B0CD25578E}" type="presParOf" srcId="{8570535C-D6F0-4A8D-99A8-75E345BC67B0}" destId="{0233A1F3-B76E-4E81-AF50-42B554B83CC3}" srcOrd="1" destOrd="0" presId="urn:microsoft.com/office/officeart/2005/8/layout/lProcess2"/>
    <dgm:cxn modelId="{5D3685E8-D30E-4786-942B-F32B44EBC02A}" type="presParOf" srcId="{8570535C-D6F0-4A8D-99A8-75E345BC67B0}" destId="{9F68418A-9B68-49D1-A97F-A6C9FD184F3D}" srcOrd="2" destOrd="0" presId="urn:microsoft.com/office/officeart/2005/8/layout/lProcess2"/>
    <dgm:cxn modelId="{1EE9835F-4073-45EF-A744-B9D89E2FA149}" type="presParOf" srcId="{9F68418A-9B68-49D1-A97F-A6C9FD184F3D}" destId="{65FCBA7F-ECD3-450B-A760-75365B1EEE41}" srcOrd="0" destOrd="0" presId="urn:microsoft.com/office/officeart/2005/8/layout/lProcess2"/>
    <dgm:cxn modelId="{A0A6ABA1-AA15-48D3-B5B4-7164636E5A93}" type="presParOf" srcId="{9F68418A-9B68-49D1-A97F-A6C9FD184F3D}" destId="{CCBBB010-D836-40D5-AC2D-6ACA08F664DD}" srcOrd="1" destOrd="0" presId="urn:microsoft.com/office/officeart/2005/8/layout/lProcess2"/>
    <dgm:cxn modelId="{689402B6-20AD-4A19-AA99-F9C7E8496FE4}" type="presParOf" srcId="{9F68418A-9B68-49D1-A97F-A6C9FD184F3D}" destId="{9C5260E9-FA21-4EEC-9F2E-E22399D502D3}" srcOrd="2" destOrd="0" presId="urn:microsoft.com/office/officeart/2005/8/layout/lProcess2"/>
    <dgm:cxn modelId="{58F95990-E497-4C39-B996-FEBCAF7EDC5C}" type="presParOf" srcId="{9C5260E9-FA21-4EEC-9F2E-E22399D502D3}" destId="{2DC331C1-4B07-4C3E-8674-C3B5E81C9E89}" srcOrd="0" destOrd="0" presId="urn:microsoft.com/office/officeart/2005/8/layout/lProcess2"/>
    <dgm:cxn modelId="{12078952-DB85-436A-80B7-28E92FE0BB03}" type="presParOf" srcId="{2DC331C1-4B07-4C3E-8674-C3B5E81C9E89}" destId="{096E66CE-AE13-438F-9F09-2A578D1ABEA9}" srcOrd="0" destOrd="0" presId="urn:microsoft.com/office/officeart/2005/8/layout/lProcess2"/>
    <dgm:cxn modelId="{2FCD8388-7670-40FA-8A29-D444255E0529}" type="presParOf" srcId="{2DC331C1-4B07-4C3E-8674-C3B5E81C9E89}" destId="{64D13240-74C6-4FE8-89E8-67ED1E0885C1}" srcOrd="1" destOrd="0" presId="urn:microsoft.com/office/officeart/2005/8/layout/lProcess2"/>
    <dgm:cxn modelId="{70E9FAF2-D7CD-4C76-BDE4-8A288A1D7D76}" type="presParOf" srcId="{2DC331C1-4B07-4C3E-8674-C3B5E81C9E89}" destId="{4C59394A-92FD-43B2-913D-6FD64F9FB87B}" srcOrd="2" destOrd="0" presId="urn:microsoft.com/office/officeart/2005/8/layout/lProcess2"/>
    <dgm:cxn modelId="{1CF1A138-4842-453B-8760-D30E13B2ECC5}" type="presParOf" srcId="{8570535C-D6F0-4A8D-99A8-75E345BC67B0}" destId="{919DBC66-F161-400A-AE28-E04E99ED485B}" srcOrd="3" destOrd="0" presId="urn:microsoft.com/office/officeart/2005/8/layout/lProcess2"/>
    <dgm:cxn modelId="{AFC46C2B-38D6-4205-AC6E-FECD3FD75361}" type="presParOf" srcId="{8570535C-D6F0-4A8D-99A8-75E345BC67B0}" destId="{39446102-56C7-43A4-920C-2AA092454621}" srcOrd="4" destOrd="0" presId="urn:microsoft.com/office/officeart/2005/8/layout/lProcess2"/>
    <dgm:cxn modelId="{EFD3C039-E75D-431B-A7C3-4583D91E3D14}" type="presParOf" srcId="{39446102-56C7-43A4-920C-2AA092454621}" destId="{56FA6D70-92F1-4B2D-A739-8D4DEE9ED4A2}" srcOrd="0" destOrd="0" presId="urn:microsoft.com/office/officeart/2005/8/layout/lProcess2"/>
    <dgm:cxn modelId="{183F37FA-67BD-47C0-B402-CC40E1CBD594}" type="presParOf" srcId="{39446102-56C7-43A4-920C-2AA092454621}" destId="{BCAD70E3-036E-4BA2-B363-3918A68663C7}" srcOrd="1" destOrd="0" presId="urn:microsoft.com/office/officeart/2005/8/layout/lProcess2"/>
    <dgm:cxn modelId="{D9F537B3-D53C-418C-ACE9-5A9398384638}" type="presParOf" srcId="{39446102-56C7-43A4-920C-2AA092454621}" destId="{2A6C1007-E1D8-4519-AC84-ED7E151F13FB}" srcOrd="2" destOrd="0" presId="urn:microsoft.com/office/officeart/2005/8/layout/lProcess2"/>
    <dgm:cxn modelId="{819822C6-5D59-4190-BCF0-E6EC9212B3EA}" type="presParOf" srcId="{2A6C1007-E1D8-4519-AC84-ED7E151F13FB}" destId="{C1BEA987-1F83-4636-8A1C-FEE217E55143}" srcOrd="0" destOrd="0" presId="urn:microsoft.com/office/officeart/2005/8/layout/lProcess2"/>
    <dgm:cxn modelId="{9986B689-8598-4AF8-ADB7-F9160AEFD149}" type="presParOf" srcId="{C1BEA987-1F83-4636-8A1C-FEE217E55143}" destId="{42FD6383-75B7-44B5-A750-2013F565E3CB}" srcOrd="0" destOrd="0" presId="urn:microsoft.com/office/officeart/2005/8/layout/lProcess2"/>
    <dgm:cxn modelId="{E2597FCB-1BFE-4771-87AE-7D96170647A4}" type="presParOf" srcId="{C1BEA987-1F83-4636-8A1C-FEE217E55143}" destId="{EE1C5729-4D46-477E-896D-CF325D138AFF}" srcOrd="1" destOrd="0" presId="urn:microsoft.com/office/officeart/2005/8/layout/lProcess2"/>
    <dgm:cxn modelId="{1425C62F-6340-44A0-AC0A-4C2EF60369FE}" type="presParOf" srcId="{C1BEA987-1F83-4636-8A1C-FEE217E55143}" destId="{566ED4D7-DB71-4FEB-8A6D-703F44032D74}" srcOrd="2" destOrd="0" presId="urn:microsoft.com/office/officeart/2005/8/layout/lProcess2"/>
    <dgm:cxn modelId="{F9882666-F205-4749-A202-E66F30BBCD4E}" type="presParOf" srcId="{C1BEA987-1F83-4636-8A1C-FEE217E55143}" destId="{F404D909-A069-4B45-B3FA-14B8DFA23757}" srcOrd="3" destOrd="0" presId="urn:microsoft.com/office/officeart/2005/8/layout/lProcess2"/>
    <dgm:cxn modelId="{E56EA87A-F2EB-420A-98B0-14CDA68FB155}" type="presParOf" srcId="{C1BEA987-1F83-4636-8A1C-FEE217E55143}" destId="{A2FC220A-A61E-44DE-B6CA-9F6DFB8298DD}" srcOrd="4" destOrd="0" presId="urn:microsoft.com/office/officeart/2005/8/layout/lProcess2"/>
    <dgm:cxn modelId="{F445F4AE-FD22-4A07-91EF-0819907F878C}" type="presParOf" srcId="{C1BEA987-1F83-4636-8A1C-FEE217E55143}" destId="{57C309C5-EA65-4DE7-A428-A845293B136D}" srcOrd="5" destOrd="0" presId="urn:microsoft.com/office/officeart/2005/8/layout/lProcess2"/>
    <dgm:cxn modelId="{3C754151-F9C0-4DAB-ABDD-7BEA3440546D}" type="presParOf" srcId="{C1BEA987-1F83-4636-8A1C-FEE217E55143}" destId="{4B2ED9F7-27BE-4655-85BD-DCDFD6B22E8B}" srcOrd="6" destOrd="0" presId="urn:microsoft.com/office/officeart/2005/8/layout/lProcess2"/>
    <dgm:cxn modelId="{E060A899-161C-43DF-832C-995A8AD6A690}" type="presParOf" srcId="{8570535C-D6F0-4A8D-99A8-75E345BC67B0}" destId="{77C31C3A-FBA7-44D5-8776-94825826A265}" srcOrd="5" destOrd="0" presId="urn:microsoft.com/office/officeart/2005/8/layout/lProcess2"/>
    <dgm:cxn modelId="{0EDC6D22-126B-4003-9604-67AABCA7635D}" type="presParOf" srcId="{8570535C-D6F0-4A8D-99A8-75E345BC67B0}" destId="{F92F79F7-91B3-4DD9-8F76-65C12E6A4D9D}" srcOrd="6" destOrd="0" presId="urn:microsoft.com/office/officeart/2005/8/layout/lProcess2"/>
    <dgm:cxn modelId="{3D9A267A-3D90-40D3-A87C-B94F8D90E7AE}" type="presParOf" srcId="{F92F79F7-91B3-4DD9-8F76-65C12E6A4D9D}" destId="{8A971DC0-5C5C-4F4A-A72B-E9CFDF06E306}" srcOrd="0" destOrd="0" presId="urn:microsoft.com/office/officeart/2005/8/layout/lProcess2"/>
    <dgm:cxn modelId="{EAE4523C-EE78-4777-AD86-F7E1D3D1EF66}" type="presParOf" srcId="{F92F79F7-91B3-4DD9-8F76-65C12E6A4D9D}" destId="{CA47B7AC-E045-47DA-8585-FA60CB6C65CC}" srcOrd="1" destOrd="0" presId="urn:microsoft.com/office/officeart/2005/8/layout/lProcess2"/>
    <dgm:cxn modelId="{638388CE-C468-4CE0-97BF-E0E4EAB891AD}" type="presParOf" srcId="{F92F79F7-91B3-4DD9-8F76-65C12E6A4D9D}" destId="{1957B158-E0E0-42BB-9FEF-F868655E7078}" srcOrd="2" destOrd="0" presId="urn:microsoft.com/office/officeart/2005/8/layout/lProcess2"/>
    <dgm:cxn modelId="{03926981-B957-4042-A2A5-74EDE5992223}" type="presParOf" srcId="{1957B158-E0E0-42BB-9FEF-F868655E7078}" destId="{6608A2C5-9571-4910-85E3-B71C8FF26A36}" srcOrd="0" destOrd="0" presId="urn:microsoft.com/office/officeart/2005/8/layout/lProcess2"/>
    <dgm:cxn modelId="{58090E0B-F9DA-490B-934A-0E341AC9C079}" type="presParOf" srcId="{6608A2C5-9571-4910-85E3-B71C8FF26A36}" destId="{809B42B3-AFFF-4CB3-9B0A-89F27E583777}" srcOrd="0" destOrd="0" presId="urn:microsoft.com/office/officeart/2005/8/layout/lProcess2"/>
    <dgm:cxn modelId="{6A516389-8C52-4996-88DD-568FD4569646}" type="presParOf" srcId="{6608A2C5-9571-4910-85E3-B71C8FF26A36}" destId="{04509816-B8C0-4DEE-AE22-543E7FC1780E}" srcOrd="1" destOrd="0" presId="urn:microsoft.com/office/officeart/2005/8/layout/lProcess2"/>
    <dgm:cxn modelId="{0661D250-EE02-4053-BD77-DE6A487BE48C}" type="presParOf" srcId="{6608A2C5-9571-4910-85E3-B71C8FF26A36}" destId="{445F7A91-C53C-4808-84C4-050A4D60E3D6}" srcOrd="2" destOrd="0" presId="urn:microsoft.com/office/officeart/2005/8/layout/lProcess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a:defRPr sz="1200"/>
            </a:lvl1pPr>
          </a:lstStyle>
          <a:p>
            <a:fld id="{A111E97D-255D-4567-A720-5CD4BD3A5214}" type="datetimeFigureOut">
              <a:rPr lang="en-US" smtClean="0"/>
              <a:pPr/>
              <a:t>10/31/2012</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a:defRPr sz="1200"/>
            </a:lvl1pPr>
          </a:lstStyle>
          <a:p>
            <a:fld id="{2DC0CCB7-F9B7-4D08-9B95-6C270A533AD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ww.for.gov.bc.ca/ftp/archaeology/external/!publish/web/professionals/cmthandbook.pdf"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These materials were put together by (or with the help of) the following people: </a:t>
            </a:r>
          </a:p>
          <a:p>
            <a:pPr>
              <a:buFont typeface="Arial" pitchFamily="34" charset="0"/>
              <a:buChar char="•"/>
            </a:pPr>
            <a:r>
              <a:rPr lang="en-CA" dirty="0" smtClean="0"/>
              <a:t>Frank Craig, Archer</a:t>
            </a:r>
          </a:p>
          <a:p>
            <a:pPr>
              <a:buFont typeface="Arial" pitchFamily="34" charset="0"/>
              <a:buChar char="•"/>
            </a:pPr>
            <a:r>
              <a:rPr lang="en-CA" dirty="0" smtClean="0"/>
              <a:t>Kathleen Hebb, FLNRO - Vanderhoof</a:t>
            </a:r>
          </a:p>
          <a:p>
            <a:pPr>
              <a:buFont typeface="Arial" pitchFamily="34" charset="0"/>
              <a:buChar char="•"/>
            </a:pPr>
            <a:r>
              <a:rPr lang="en-CA" dirty="0" smtClean="0"/>
              <a:t>Steve Lehnert, FLNRO - Kamloops</a:t>
            </a:r>
          </a:p>
          <a:p>
            <a:pPr>
              <a:buFont typeface="Arial" pitchFamily="34" charset="0"/>
              <a:buChar char="•"/>
            </a:pPr>
            <a:r>
              <a:rPr lang="en-CA" dirty="0" smtClean="0"/>
              <a:t>Lisa Levesque, Min of Agric. (formerly FLNRO – Resource Practices Branch)</a:t>
            </a:r>
          </a:p>
          <a:p>
            <a:pPr>
              <a:buFont typeface="Arial" pitchFamily="34" charset="0"/>
              <a:buChar char="•"/>
            </a:pPr>
            <a:r>
              <a:rPr lang="en-CA" dirty="0" smtClean="0"/>
              <a:t>Diane Goode, FLRNO – Aboriginal Affairs</a:t>
            </a:r>
          </a:p>
          <a:p>
            <a:pPr>
              <a:buFont typeface="Arial" pitchFamily="34" charset="0"/>
              <a:buChar char="•"/>
            </a:pPr>
            <a:r>
              <a:rPr lang="en-CA" dirty="0" smtClean="0"/>
              <a:t>Doug Glaum, FLNRO – Archaeology Branch</a:t>
            </a:r>
          </a:p>
          <a:p>
            <a:pPr>
              <a:buFont typeface="Arial" pitchFamily="34" charset="0"/>
              <a:buChar char="•"/>
            </a:pPr>
            <a:r>
              <a:rPr lang="en-CA" dirty="0" smtClean="0"/>
              <a:t>Mike Larock, ABCFP (professional reliance)</a:t>
            </a:r>
          </a:p>
          <a:p>
            <a:pPr>
              <a:buFont typeface="Arial" pitchFamily="34" charset="0"/>
              <a:buChar char="•"/>
            </a:pPr>
            <a:r>
              <a:rPr lang="en-CA" dirty="0" smtClean="0"/>
              <a:t>Peter Bradford, FLNRO – Resource Practices Branch</a:t>
            </a:r>
            <a:endParaRPr lang="en-CA" dirty="0"/>
          </a:p>
        </p:txBody>
      </p:sp>
      <p:sp>
        <p:nvSpPr>
          <p:cNvPr id="4" name="Slide Number Placeholder 3"/>
          <p:cNvSpPr>
            <a:spLocks noGrp="1"/>
          </p:cNvSpPr>
          <p:nvPr>
            <p:ph type="sldNum" sz="quarter" idx="10"/>
          </p:nvPr>
        </p:nvSpPr>
        <p:spPr/>
        <p:txBody>
          <a:bodyPr/>
          <a:lstStyle/>
          <a:p>
            <a:fld id="{2DC0CCB7-F9B7-4D08-9B95-6C270A533AD5}"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2DC0CCB7-F9B7-4D08-9B95-6C270A533AD5}" type="slidenum">
              <a:rPr lang="en-US" smtClean="0"/>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CHR’s cover four types of sites and features </a:t>
            </a:r>
            <a:endParaRPr lang="en-CA" dirty="0"/>
          </a:p>
        </p:txBody>
      </p:sp>
      <p:sp>
        <p:nvSpPr>
          <p:cNvPr id="4" name="Slide Number Placeholder 3"/>
          <p:cNvSpPr>
            <a:spLocks noGrp="1"/>
          </p:cNvSpPr>
          <p:nvPr>
            <p:ph type="sldNum" sz="quarter" idx="10"/>
          </p:nvPr>
        </p:nvSpPr>
        <p:spPr/>
        <p:txBody>
          <a:bodyPr/>
          <a:lstStyle/>
          <a:p>
            <a:fld id="{2DC0CCB7-F9B7-4D08-9B95-6C270A533AD5}" type="slidenum">
              <a:rPr lang="en-US" smtClean="0"/>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90000"/>
              </a:lnSpc>
              <a:defRPr/>
            </a:pPr>
            <a:r>
              <a:rPr lang="en-US" sz="1200" dirty="0" smtClean="0"/>
              <a:t>Archaeological sites may contain:</a:t>
            </a:r>
          </a:p>
          <a:p>
            <a:pPr>
              <a:lnSpc>
                <a:spcPct val="90000"/>
              </a:lnSpc>
              <a:buNone/>
              <a:defRPr/>
            </a:pPr>
            <a:r>
              <a:rPr lang="en-US" sz="1200" dirty="0" smtClean="0"/>
              <a:t>	a) material remains like artifacts, human remains, and food remains; or </a:t>
            </a:r>
          </a:p>
          <a:p>
            <a:pPr>
              <a:lnSpc>
                <a:spcPct val="90000"/>
              </a:lnSpc>
              <a:buNone/>
              <a:defRPr/>
            </a:pPr>
            <a:r>
              <a:rPr lang="en-US" sz="1200" dirty="0" smtClean="0"/>
              <a:t>	b) alterations to the landscape or </a:t>
            </a:r>
            <a:r>
              <a:rPr lang="en-US" sz="1200" i="1" dirty="0" smtClean="0"/>
              <a:t>features</a:t>
            </a:r>
            <a:r>
              <a:rPr lang="en-US" sz="1200" dirty="0" smtClean="0"/>
              <a:t> (including pits, mounds, and forest modifications) resulting from past human activities.</a:t>
            </a:r>
          </a:p>
          <a:p>
            <a:endParaRPr lang="en-US" sz="1200" dirty="0" smtClean="0"/>
          </a:p>
          <a:p>
            <a:r>
              <a:rPr lang="en-US" sz="1200" dirty="0" smtClean="0"/>
              <a:t>Obligations and management covered by </a:t>
            </a:r>
            <a:r>
              <a:rPr lang="en-US" sz="1200" i="1" dirty="0" smtClean="0"/>
              <a:t>Heritage Conservation Act  (section 13)</a:t>
            </a:r>
          </a:p>
          <a:p>
            <a:endParaRPr lang="en-US" sz="1200" i="1" dirty="0" smtClean="0"/>
          </a:p>
          <a:p>
            <a:r>
              <a:rPr lang="en-US" sz="1200" i="0" dirty="0" smtClean="0"/>
              <a:t>Also covered are:</a:t>
            </a:r>
          </a:p>
          <a:p>
            <a:r>
              <a:rPr lang="en-US" sz="1200" i="0" dirty="0" smtClean="0"/>
              <a:t>Burial sites, rock art of historical importance (includes post 1846), </a:t>
            </a:r>
            <a:endParaRPr lang="en-CA" i="0" dirty="0"/>
          </a:p>
        </p:txBody>
      </p:sp>
      <p:sp>
        <p:nvSpPr>
          <p:cNvPr id="4" name="Slide Number Placeholder 3"/>
          <p:cNvSpPr>
            <a:spLocks noGrp="1"/>
          </p:cNvSpPr>
          <p:nvPr>
            <p:ph type="sldNum" sz="quarter" idx="10"/>
          </p:nvPr>
        </p:nvSpPr>
        <p:spPr/>
        <p:txBody>
          <a:bodyPr/>
          <a:lstStyle/>
          <a:p>
            <a:fld id="{2DC0CCB7-F9B7-4D08-9B95-6C270A533AD5}" type="slidenum">
              <a:rPr lang="en-US" smtClean="0"/>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Both aboriginal and non-aboriginal</a:t>
            </a:r>
          </a:p>
          <a:p>
            <a:endParaRPr lang="en-CA" dirty="0" smtClean="0"/>
          </a:p>
          <a:p>
            <a:r>
              <a:rPr lang="en-CA" dirty="0" smtClean="0"/>
              <a:t>Covered by </a:t>
            </a:r>
            <a:r>
              <a:rPr lang="en-CA" i="1" dirty="0" smtClean="0"/>
              <a:t>Heritage Conservation Act</a:t>
            </a:r>
          </a:p>
          <a:p>
            <a:endParaRPr lang="en-US" sz="1200" i="0" dirty="0" smtClean="0"/>
          </a:p>
          <a:p>
            <a:r>
              <a:rPr lang="en-US" sz="1200" b="1" i="0" dirty="0" smtClean="0">
                <a:solidFill>
                  <a:srgbClr val="FFFF00"/>
                </a:solidFill>
              </a:rPr>
              <a:t>Examples:</a:t>
            </a:r>
          </a:p>
          <a:p>
            <a:r>
              <a:rPr lang="en-US" sz="1200" i="0" dirty="0" smtClean="0">
                <a:solidFill>
                  <a:srgbClr val="FFFF00"/>
                </a:solidFill>
              </a:rPr>
              <a:t>aircraft and ship wrecks &gt; 2 years old</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Historic buildings and artifacts , heritage trails</a:t>
            </a:r>
            <a:endParaRPr lang="en-US" dirty="0" smtClean="0"/>
          </a:p>
          <a:p>
            <a:endParaRPr lang="en-US" i="1" dirty="0" smtClean="0">
              <a:solidFill>
                <a:srgbClr val="FFFF00"/>
              </a:solidFill>
            </a:endParaRPr>
          </a:p>
          <a:p>
            <a:r>
              <a:rPr lang="en-CA" dirty="0" smtClean="0"/>
              <a:t>Protection of Heritage Sites: You cannot damage a Provincial heritage site or a Provincial heritage object or remove from a Provincial heritage site or Provincial heritage object any heritage object or material that constitutes part of the site or object;</a:t>
            </a:r>
          </a:p>
          <a:p>
            <a:r>
              <a:rPr lang="en-CA" dirty="0" smtClean="0"/>
              <a:t>(b) damage, desecrate or alter a burial place that has historical or archaeological value or remove human remains or any heritage object from a burial place that has historical or archaeological value;</a:t>
            </a:r>
          </a:p>
          <a:p>
            <a:r>
              <a:rPr lang="en-CA" dirty="0" smtClean="0"/>
              <a:t>(c) damage, alter, cover or move an aboriginal rock painting or aboriginal rock carving that has historical or archaeological value; (does not need to be pre 1846)</a:t>
            </a:r>
          </a:p>
          <a:p>
            <a:r>
              <a:rPr lang="en-CA" dirty="0" smtClean="0"/>
              <a:t>(d) damage, excavate, dig in or alter, or remove any heritage object from, a site that contains artifacts, features, materials or other physical evidence of human habitation or use before 1846;</a:t>
            </a:r>
          </a:p>
          <a:p>
            <a:endParaRPr lang="en-CA" i="1" dirty="0">
              <a:solidFill>
                <a:srgbClr val="FFFF00"/>
              </a:solidFill>
            </a:endParaRPr>
          </a:p>
        </p:txBody>
      </p:sp>
      <p:sp>
        <p:nvSpPr>
          <p:cNvPr id="4" name="Slide Number Placeholder 3"/>
          <p:cNvSpPr>
            <a:spLocks noGrp="1"/>
          </p:cNvSpPr>
          <p:nvPr>
            <p:ph type="sldNum" sz="quarter" idx="10"/>
          </p:nvPr>
        </p:nvSpPr>
        <p:spPr/>
        <p:txBody>
          <a:bodyPr/>
          <a:lstStyle/>
          <a:p>
            <a:fld id="{2DC0CCB7-F9B7-4D08-9B95-6C270A533AD5}" type="slidenum">
              <a:rPr lang="en-US" smtClean="0"/>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smtClean="0"/>
          </a:p>
          <a:p>
            <a:r>
              <a:rPr lang="en-CA" dirty="0" smtClean="0"/>
              <a:t>Examples:</a:t>
            </a:r>
          </a:p>
          <a:p>
            <a:endParaRPr lang="en-CA" dirty="0" smtClean="0"/>
          </a:p>
          <a:p>
            <a:r>
              <a:rPr lang="en-CA" dirty="0" smtClean="0"/>
              <a:t>Post 1846 CMTs and trails, bark stripping, food / plant gathering, nests, dens, caves, trappers cabins etc. </a:t>
            </a:r>
          </a:p>
          <a:p>
            <a:endParaRPr lang="en-CA" dirty="0" smtClean="0"/>
          </a:p>
          <a:p>
            <a:r>
              <a:rPr lang="en-CA" dirty="0" smtClean="0"/>
              <a:t>Obligations and management covered by the </a:t>
            </a:r>
            <a:r>
              <a:rPr lang="en-CA" i="1" dirty="0" smtClean="0"/>
              <a:t>Forest and Range Practices Act</a:t>
            </a:r>
            <a:endParaRPr lang="en-CA" i="1" dirty="0"/>
          </a:p>
        </p:txBody>
      </p:sp>
      <p:sp>
        <p:nvSpPr>
          <p:cNvPr id="4" name="Slide Number Placeholder 3"/>
          <p:cNvSpPr>
            <a:spLocks noGrp="1"/>
          </p:cNvSpPr>
          <p:nvPr>
            <p:ph type="sldNum" sz="quarter" idx="10"/>
          </p:nvPr>
        </p:nvSpPr>
        <p:spPr/>
        <p:txBody>
          <a:bodyPr/>
          <a:lstStyle/>
          <a:p>
            <a:fld id="{2DC0CCB7-F9B7-4D08-9B95-6C270A533AD5}" type="slidenum">
              <a:rPr lang="en-US" smtClean="0"/>
              <a:pPr/>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Can be on land or water </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These are not archaeological sites – </a:t>
            </a:r>
            <a:r>
              <a:rPr lang="en-CA" dirty="0" smtClean="0"/>
              <a:t>They lack the physical evidence required to be an archaeology site</a:t>
            </a:r>
          </a:p>
          <a:p>
            <a:endParaRPr lang="en-US" dirty="0" smtClean="0"/>
          </a:p>
          <a:p>
            <a:endParaRPr lang="en-US" dirty="0" smtClean="0"/>
          </a:p>
          <a:p>
            <a:r>
              <a:rPr lang="en-US" dirty="0" smtClean="0"/>
              <a:t>Often lack physical evidence</a:t>
            </a:r>
          </a:p>
          <a:p>
            <a:endParaRPr lang="en-US" dirty="0" smtClean="0"/>
          </a:p>
          <a:p>
            <a:r>
              <a:rPr lang="en-US" dirty="0" smtClean="0"/>
              <a:t>Often through oral history</a:t>
            </a:r>
          </a:p>
          <a:p>
            <a:endParaRPr lang="en-US" dirty="0" smtClean="0"/>
          </a:p>
          <a:p>
            <a:r>
              <a:rPr lang="en-US" dirty="0" smtClean="0"/>
              <a:t>Regulated under FRPA</a:t>
            </a:r>
            <a:endParaRPr lang="en-CA" dirty="0"/>
          </a:p>
        </p:txBody>
      </p:sp>
      <p:sp>
        <p:nvSpPr>
          <p:cNvPr id="4" name="Slide Number Placeholder 3"/>
          <p:cNvSpPr>
            <a:spLocks noGrp="1"/>
          </p:cNvSpPr>
          <p:nvPr>
            <p:ph type="sldNum" sz="quarter" idx="10"/>
          </p:nvPr>
        </p:nvSpPr>
        <p:spPr/>
        <p:txBody>
          <a:bodyPr/>
          <a:lstStyle/>
          <a:p>
            <a:fld id="{2DC0CCB7-F9B7-4D08-9B95-6C270A533AD5}" type="slidenum">
              <a:rPr lang="en-US" smtClean="0"/>
              <a:pPr/>
              <a:t>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buFont typeface="Arial" pitchFamily="34" charset="0"/>
              <a:buChar char="•"/>
            </a:pPr>
            <a:r>
              <a:rPr lang="en-US" dirty="0" smtClean="0"/>
              <a:t>Laws (arch sites) and court decisions (FN rights and government obligations)</a:t>
            </a:r>
          </a:p>
          <a:p>
            <a:pPr lvl="0">
              <a:buFont typeface="Arial" pitchFamily="34" charset="0"/>
              <a:buChar char="•"/>
            </a:pPr>
            <a:r>
              <a:rPr lang="en-US" dirty="0" smtClean="0"/>
              <a:t>They provide important evidence regarding the past/current practice of an aboriginal right.</a:t>
            </a:r>
          </a:p>
          <a:p>
            <a:pPr lvl="0" algn="just">
              <a:buFont typeface="Arial" pitchFamily="34" charset="0"/>
              <a:buChar char="•"/>
            </a:pPr>
            <a:r>
              <a:rPr lang="en-US" dirty="0" smtClean="0"/>
              <a:t>Archaeological sites contain the material history of aboriginal people, and are of great cultural, historical, and spiritual significance to First Nations peoples.</a:t>
            </a:r>
          </a:p>
          <a:p>
            <a:pPr lvl="0">
              <a:buFont typeface="Arial" pitchFamily="34" charset="0"/>
              <a:buChar char="•"/>
            </a:pPr>
            <a:r>
              <a:rPr lang="en-US" dirty="0" smtClean="0"/>
              <a:t>98% of the span of British Columbia’s human history is represented by archaeological sites.</a:t>
            </a:r>
          </a:p>
          <a:p>
            <a:pPr lvl="0">
              <a:buFont typeface="Arial" pitchFamily="34" charset="0"/>
              <a:buChar char="•"/>
            </a:pPr>
            <a:r>
              <a:rPr lang="en-US" dirty="0" smtClean="0"/>
              <a:t>CHRs are non-renewable resources, and once disturbed or destroyed the knowledge (12,000 years +) we can gain from them is lost forever.</a:t>
            </a:r>
          </a:p>
          <a:p>
            <a:pPr lvl="0">
              <a:buFont typeface="Arial" pitchFamily="34" charset="0"/>
              <a:buChar char="•"/>
            </a:pPr>
            <a:endParaRPr lang="en-US" b="1" dirty="0" smtClean="0"/>
          </a:p>
          <a:p>
            <a:pPr lvl="0">
              <a:buFont typeface="Arial" pitchFamily="34" charset="0"/>
              <a:buChar char="•"/>
            </a:pPr>
            <a:r>
              <a:rPr lang="en-US" b="1" dirty="0" smtClean="0">
                <a:solidFill>
                  <a:srgbClr val="FFFF00"/>
                </a:solidFill>
              </a:rPr>
              <a:t>Reference provincial FN consultation procedures</a:t>
            </a:r>
          </a:p>
          <a:p>
            <a:endParaRPr lang="en-CA" dirty="0"/>
          </a:p>
        </p:txBody>
      </p:sp>
      <p:sp>
        <p:nvSpPr>
          <p:cNvPr id="4" name="Slide Number Placeholder 3"/>
          <p:cNvSpPr>
            <a:spLocks noGrp="1"/>
          </p:cNvSpPr>
          <p:nvPr>
            <p:ph type="sldNum" sz="quarter" idx="10"/>
          </p:nvPr>
        </p:nvSpPr>
        <p:spPr/>
        <p:txBody>
          <a:bodyPr/>
          <a:lstStyle/>
          <a:p>
            <a:fld id="{2DC0CCB7-F9B7-4D08-9B95-6C270A533AD5}" type="slidenum">
              <a:rPr lang="en-US" smtClean="0"/>
              <a:pPr/>
              <a:t>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i="1" dirty="0" smtClean="0"/>
              <a:t>Constitution Act </a:t>
            </a:r>
            <a:r>
              <a:rPr lang="en-CA" dirty="0" smtClean="0"/>
              <a:t>– “existing aboriginal and treaty rights of the aboriginal peoples of Canada is recognized and affirmed…”</a:t>
            </a:r>
          </a:p>
          <a:p>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i="1" dirty="0" smtClean="0"/>
              <a:t>Forest Act </a:t>
            </a:r>
            <a:r>
              <a:rPr lang="en-CA" dirty="0" smtClean="0"/>
              <a:t>– defines </a:t>
            </a:r>
            <a:r>
              <a:rPr lang="en-CA" b="0" dirty="0" smtClean="0"/>
              <a:t>"cultural heritage resource"</a:t>
            </a:r>
            <a:r>
              <a:rPr lang="en-CA" dirty="0" smtClean="0"/>
              <a:t> as an object, a site or the location of a traditional societal practice that is of historical, cultural or archaeological significance to British Columbia, a community or an aboriginal people;</a:t>
            </a:r>
          </a:p>
          <a:p>
            <a:endParaRPr lang="en-CA" dirty="0" smtClean="0"/>
          </a:p>
          <a:p>
            <a:r>
              <a:rPr lang="en-CA" dirty="0" smtClean="0"/>
              <a:t>FPPR and HCA – more detail in subsequent slides</a:t>
            </a:r>
          </a:p>
          <a:p>
            <a:endParaRPr lang="en-CA" dirty="0" smtClean="0"/>
          </a:p>
          <a:p>
            <a:r>
              <a:rPr lang="en-CA" b="0" i="0" dirty="0" smtClean="0">
                <a:solidFill>
                  <a:srgbClr val="C00000"/>
                </a:solidFill>
              </a:rPr>
              <a:t>There have been a number of court decisions that have provided further</a:t>
            </a:r>
            <a:r>
              <a:rPr lang="en-CA" b="0" i="0" baseline="0" dirty="0" smtClean="0">
                <a:solidFill>
                  <a:srgbClr val="C00000"/>
                </a:solidFill>
              </a:rPr>
              <a:t> clarification regarding the Crown’s duty to consult with First Nations regarding proposed decisions and how these decisions may impact a First Nation’s aboriginal interests (either asserted or proven aboriginal rights and title or treaty rights).  A CHR may meet the requirements of and therefore, be considered an aboriginal interest in some situations.  For more information  regarding the Crown’s consultation obligation and process see the  Updated Procedures for Meeting Legal Obligations when Consulting First Nations. </a:t>
            </a:r>
          </a:p>
          <a:p>
            <a:endParaRPr lang="en-CA" b="0" i="0" baseline="0" dirty="0" smtClean="0">
              <a:solidFill>
                <a:srgbClr val="C00000"/>
              </a:solidFill>
            </a:endParaRPr>
          </a:p>
          <a:p>
            <a:r>
              <a:rPr lang="en-CA" b="0" i="0" baseline="0" dirty="0" smtClean="0">
                <a:solidFill>
                  <a:srgbClr val="C00000"/>
                </a:solidFill>
              </a:rPr>
              <a:t>https://gww.arr.gov.bc.ca/arr/news/arr_2010_07_29_new_bc_government_consultations_procedures_are_now_public.html	</a:t>
            </a:r>
          </a:p>
          <a:p>
            <a:endParaRPr lang="en-CA" b="0" i="0" baseline="0" dirty="0" smtClean="0">
              <a:solidFill>
                <a:srgbClr val="C00000"/>
              </a:solidFill>
            </a:endParaRPr>
          </a:p>
          <a:p>
            <a:endParaRPr lang="en-CA" dirty="0" smtClean="0"/>
          </a:p>
          <a:p>
            <a:r>
              <a:rPr lang="en-CA" dirty="0" smtClean="0"/>
              <a:t>Professional Reliance:	The management of CHRs is also a professional reliance consideration. Under PR, resource professionals are relied on to understand both the legal and the non-statutory realm in order to provide the best advice to their employer (government, tenure holder…) on how to manage their business and make informed operational decisions based on mindful consideration of relevant issues, values and concerns (due diligence). In this case those issues, values and concerns are related to CHR values and FN interests and perspectives.       </a:t>
            </a:r>
          </a:p>
          <a:p>
            <a:endParaRPr lang="en-CA" dirty="0" smtClean="0"/>
          </a:p>
          <a:p>
            <a:endParaRPr lang="en-CA" dirty="0" smtClean="0"/>
          </a:p>
          <a:p>
            <a:endParaRPr lang="en-CA" dirty="0"/>
          </a:p>
        </p:txBody>
      </p:sp>
      <p:sp>
        <p:nvSpPr>
          <p:cNvPr id="4" name="Slide Number Placeholder 3"/>
          <p:cNvSpPr>
            <a:spLocks noGrp="1"/>
          </p:cNvSpPr>
          <p:nvPr>
            <p:ph type="sldNum" sz="quarter" idx="10"/>
          </p:nvPr>
        </p:nvSpPr>
        <p:spPr/>
        <p:txBody>
          <a:bodyPr/>
          <a:lstStyle/>
          <a:p>
            <a:fld id="{2DC0CCB7-F9B7-4D08-9B95-6C270A533AD5}" type="slidenum">
              <a:rPr lang="en-US" smtClean="0"/>
              <a:pPr/>
              <a:t>10</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The Crown has a</a:t>
            </a:r>
            <a:r>
              <a:rPr lang="en-CA" baseline="0" dirty="0" smtClean="0"/>
              <a:t> l</a:t>
            </a:r>
            <a:r>
              <a:rPr lang="en-CA" dirty="0" smtClean="0"/>
              <a:t>egal obligation  to consult with FNs regarding</a:t>
            </a:r>
            <a:r>
              <a:rPr lang="en-CA" baseline="0" dirty="0" smtClean="0"/>
              <a:t> a proposed decision that may impact their aboriginal interests.  The consultation process involves a number of steps that are clearly defined in the “</a:t>
            </a:r>
            <a:r>
              <a:rPr lang="en-CA" baseline="0" dirty="0" smtClean="0">
                <a:solidFill>
                  <a:schemeClr val="accent4">
                    <a:lumMod val="75000"/>
                  </a:schemeClr>
                </a:solidFill>
              </a:rPr>
              <a:t>Updated Procedures for Meeting Legal Obligation when Consulting First Nations</a:t>
            </a:r>
            <a:r>
              <a:rPr lang="en-CA" baseline="0" dirty="0" smtClean="0"/>
              <a:t>”.  In general terms, as part of the consultation process, the Crown considers the strength of aboriginal interests, the potential impact a proposed decision may have on those aboriginal interests, the level of consultation, and where appropriate, </a:t>
            </a:r>
            <a:r>
              <a:rPr lang="en-CA" dirty="0" smtClean="0"/>
              <a:t>accommodation measures to address impacts that will occur.</a:t>
            </a:r>
          </a:p>
          <a:p>
            <a:endParaRPr lang="en-CA" dirty="0" smtClean="0"/>
          </a:p>
          <a:p>
            <a:r>
              <a:rPr lang="en-CA" b="0" i="0" baseline="0" dirty="0" smtClean="0">
                <a:solidFill>
                  <a:srgbClr val="C00000"/>
                </a:solidFill>
              </a:rPr>
              <a:t>William (</a:t>
            </a:r>
            <a:r>
              <a:rPr lang="en-CA" b="0" i="0" baseline="0" dirty="0" err="1" smtClean="0">
                <a:solidFill>
                  <a:srgbClr val="C00000"/>
                </a:solidFill>
              </a:rPr>
              <a:t>Tsihqotin</a:t>
            </a:r>
            <a:r>
              <a:rPr lang="en-CA" b="0" i="0" baseline="0" dirty="0" smtClean="0">
                <a:solidFill>
                  <a:srgbClr val="C00000"/>
                </a:solidFill>
              </a:rPr>
              <a:t>) Case tells us:</a:t>
            </a:r>
          </a:p>
          <a:p>
            <a:pPr marL="228600" indent="-228600">
              <a:buFont typeface="+mj-lt"/>
              <a:buAutoNum type="arabicPeriod"/>
            </a:pPr>
            <a:r>
              <a:rPr lang="en-CA" b="0" i="0" baseline="0" dirty="0" smtClean="0">
                <a:solidFill>
                  <a:srgbClr val="C00000"/>
                </a:solidFill>
              </a:rPr>
              <a:t>Increasing emphasis on the significance and implications of aboriginal rights including the need to preserve, protect and manage resources to ensure continued aboriginal harvesting rights (access / hunt / fish / gather)</a:t>
            </a:r>
          </a:p>
          <a:p>
            <a:pPr marL="228600" indent="-228600">
              <a:buFont typeface="+mj-lt"/>
              <a:buAutoNum type="arabicPeriod"/>
            </a:pPr>
            <a:r>
              <a:rPr lang="en-CA" b="0" i="0" baseline="0" dirty="0" smtClean="0">
                <a:solidFill>
                  <a:srgbClr val="C00000"/>
                </a:solidFill>
              </a:rPr>
              <a:t>Government needs to have reasonable and adequate assessment and evaluation of resources </a:t>
            </a:r>
            <a:r>
              <a:rPr lang="en-CA" b="0" i="0" baseline="0" dirty="0" err="1" smtClean="0">
                <a:solidFill>
                  <a:srgbClr val="C00000"/>
                </a:solidFill>
              </a:rPr>
              <a:t>imporatnat</a:t>
            </a:r>
            <a:r>
              <a:rPr lang="en-CA" b="0" i="0" baseline="0" dirty="0" smtClean="0">
                <a:solidFill>
                  <a:srgbClr val="C00000"/>
                </a:solidFill>
              </a:rPr>
              <a:t> to First Nations</a:t>
            </a:r>
          </a:p>
          <a:p>
            <a:pPr marL="228600" indent="-228600">
              <a:buFont typeface="+mj-lt"/>
              <a:buAutoNum type="arabicPeriod"/>
            </a:pPr>
            <a:r>
              <a:rPr lang="en-CA" b="0" i="0" baseline="0" dirty="0" smtClean="0">
                <a:solidFill>
                  <a:srgbClr val="C00000"/>
                </a:solidFill>
              </a:rPr>
              <a:t>Government needs to safe-guard and protect resources important to traditional lifestyles, cultures and traditions – ensure continued use and rights</a:t>
            </a:r>
          </a:p>
          <a:p>
            <a:pPr marL="228600" indent="-228600">
              <a:buFont typeface="+mj-lt"/>
              <a:buAutoNum type="arabicPeriod"/>
            </a:pPr>
            <a:r>
              <a:rPr lang="en-CA" b="0" i="0" baseline="0" dirty="0" smtClean="0">
                <a:solidFill>
                  <a:srgbClr val="C00000"/>
                </a:solidFill>
              </a:rPr>
              <a:t>Wildlife, fish, riparian, plant gathering is critical </a:t>
            </a:r>
            <a:endParaRPr lang="en-CA" dirty="0"/>
          </a:p>
        </p:txBody>
      </p:sp>
      <p:sp>
        <p:nvSpPr>
          <p:cNvPr id="4" name="Slide Number Placeholder 3"/>
          <p:cNvSpPr>
            <a:spLocks noGrp="1"/>
          </p:cNvSpPr>
          <p:nvPr>
            <p:ph type="sldNum" sz="quarter" idx="10"/>
          </p:nvPr>
        </p:nvSpPr>
        <p:spPr/>
        <p:txBody>
          <a:bodyPr/>
          <a:lstStyle/>
          <a:p>
            <a:fld id="{2DC0CCB7-F9B7-4D08-9B95-6C270A533AD5}" type="slidenum">
              <a:rPr lang="en-US" smtClean="0"/>
              <a:pPr/>
              <a:t>11</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FRPA contains </a:t>
            </a:r>
            <a:r>
              <a:rPr lang="en-CA" baseline="0" dirty="0" smtClean="0"/>
              <a:t>legislative requirements, which must be met by a licensee, that are important and relevant to the consultation process.  These requirements include sharing information with the FN regarding the FSP and developing results or strategies to address the cultural heritage resource objective.</a:t>
            </a:r>
            <a:r>
              <a:rPr lang="en-CA" dirty="0" smtClean="0"/>
              <a:t> </a:t>
            </a:r>
          </a:p>
          <a:p>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Although</a:t>
            </a:r>
            <a:r>
              <a:rPr lang="en-CA" baseline="0" dirty="0" smtClean="0"/>
              <a:t> not legally required, a</a:t>
            </a:r>
            <a:r>
              <a:rPr lang="en-CA" dirty="0" smtClean="0"/>
              <a:t>nother very important component is relationship building with FNs by both the Crown and licensees.  Positive</a:t>
            </a:r>
            <a:r>
              <a:rPr lang="en-CA" baseline="0" dirty="0" smtClean="0"/>
              <a:t> relationships can often lead to more effective and efficient consultation processes.</a:t>
            </a:r>
            <a:endParaRPr lang="en-CA" dirty="0" smtClean="0"/>
          </a:p>
          <a:p>
            <a:endParaRPr lang="en-CA" dirty="0"/>
          </a:p>
        </p:txBody>
      </p:sp>
      <p:sp>
        <p:nvSpPr>
          <p:cNvPr id="4" name="Slide Number Placeholder 3"/>
          <p:cNvSpPr>
            <a:spLocks noGrp="1"/>
          </p:cNvSpPr>
          <p:nvPr>
            <p:ph type="sldNum" sz="quarter" idx="10"/>
          </p:nvPr>
        </p:nvSpPr>
        <p:spPr/>
        <p:txBody>
          <a:bodyPr/>
          <a:lstStyle/>
          <a:p>
            <a:fld id="{2DC0CCB7-F9B7-4D08-9B95-6C270A533AD5}" type="slidenum">
              <a:rPr lang="en-US" smtClean="0"/>
              <a:pPr/>
              <a:t>12</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Some sites and/or features may be sensitive, generally unknown, sacred and/or of high spiritual value. It is important to ensure that FREP CHR monitoring data is kept confidential if advised so by local First Nations and/or the district consultation coordinator.      </a:t>
            </a:r>
            <a:endParaRPr lang="en-CA" dirty="0"/>
          </a:p>
        </p:txBody>
      </p:sp>
      <p:sp>
        <p:nvSpPr>
          <p:cNvPr id="4" name="Slide Number Placeholder 3"/>
          <p:cNvSpPr>
            <a:spLocks noGrp="1"/>
          </p:cNvSpPr>
          <p:nvPr>
            <p:ph type="sldNum" sz="quarter" idx="10"/>
          </p:nvPr>
        </p:nvSpPr>
        <p:spPr/>
        <p:txBody>
          <a:bodyPr/>
          <a:lstStyle/>
          <a:p>
            <a:fld id="{2DC0CCB7-F9B7-4D08-9B95-6C270A533AD5}" type="slidenum">
              <a:rPr lang="en-US" smtClean="0"/>
              <a:pPr/>
              <a:t>16</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lvl="1" indent="-684507">
              <a:lnSpc>
                <a:spcPts val="3043"/>
              </a:lnSpc>
            </a:pPr>
            <a:r>
              <a:rPr lang="en-CA" sz="2500" dirty="0" smtClean="0"/>
              <a:t>Significant effort has been made in communicating FREP (indicators, data, results, recommendations etc.)</a:t>
            </a:r>
          </a:p>
          <a:p>
            <a:pPr lvl="1" indent="-684507">
              <a:lnSpc>
                <a:spcPts val="3043"/>
              </a:lnSpc>
            </a:pPr>
            <a:endParaRPr lang="en-CA" sz="2500" dirty="0" smtClean="0"/>
          </a:p>
          <a:p>
            <a:pPr lvl="1" indent="-684507">
              <a:lnSpc>
                <a:spcPts val="3043"/>
              </a:lnSpc>
              <a:buFont typeface="Arial" pitchFamily="34" charset="0"/>
              <a:buChar char="•"/>
            </a:pPr>
            <a:r>
              <a:rPr lang="en-CA" sz="2500" dirty="0" smtClean="0"/>
              <a:t>YouTube Videos</a:t>
            </a:r>
          </a:p>
          <a:p>
            <a:pPr lvl="1" indent="-684507">
              <a:lnSpc>
                <a:spcPts val="3043"/>
              </a:lnSpc>
              <a:buFont typeface="Arial" pitchFamily="34" charset="0"/>
              <a:buChar char="•"/>
            </a:pPr>
            <a:r>
              <a:rPr lang="en-CA" sz="2500" dirty="0" smtClean="0"/>
              <a:t>Reports</a:t>
            </a:r>
          </a:p>
          <a:p>
            <a:pPr lvl="1" indent="-684507">
              <a:lnSpc>
                <a:spcPts val="3043"/>
              </a:lnSpc>
              <a:buFont typeface="Arial" pitchFamily="34" charset="0"/>
              <a:buChar char="•"/>
            </a:pPr>
            <a:r>
              <a:rPr lang="en-CA" sz="2500" dirty="0" smtClean="0"/>
              <a:t>Extension Notes</a:t>
            </a:r>
          </a:p>
          <a:p>
            <a:pPr lvl="1" indent="-684507">
              <a:lnSpc>
                <a:spcPts val="3043"/>
              </a:lnSpc>
              <a:buFont typeface="Arial" pitchFamily="34" charset="0"/>
              <a:buChar char="•"/>
            </a:pPr>
            <a:r>
              <a:rPr lang="en-CA" sz="2500" dirty="0" smtClean="0"/>
              <a:t>Presentations (licensees, PAC, Academic, SISCO, ABCFP, etc.) </a:t>
            </a:r>
          </a:p>
          <a:p>
            <a:pPr lvl="1" indent="-684507">
              <a:lnSpc>
                <a:spcPts val="3043"/>
              </a:lnSpc>
              <a:buFont typeface="Arial" pitchFamily="34" charset="0"/>
              <a:buChar char="•"/>
            </a:pPr>
            <a:r>
              <a:rPr lang="en-CA" sz="2500" dirty="0" smtClean="0"/>
              <a:t>Posters</a:t>
            </a:r>
          </a:p>
          <a:p>
            <a:pPr lvl="1" indent="-684507">
              <a:lnSpc>
                <a:spcPts val="3043"/>
              </a:lnSpc>
              <a:buFont typeface="Arial" pitchFamily="34" charset="0"/>
              <a:buChar char="•"/>
            </a:pPr>
            <a:r>
              <a:rPr lang="en-CA" sz="2500" dirty="0" smtClean="0"/>
              <a:t>Individual licensee presentations (their data) </a:t>
            </a:r>
          </a:p>
          <a:p>
            <a:pPr lvl="1" indent="-684507">
              <a:lnSpc>
                <a:spcPts val="3043"/>
              </a:lnSpc>
            </a:pPr>
            <a:endParaRPr lang="en-CA" sz="2500" dirty="0"/>
          </a:p>
        </p:txBody>
      </p:sp>
      <p:sp>
        <p:nvSpPr>
          <p:cNvPr id="4" name="Slide Number Placeholder 3"/>
          <p:cNvSpPr>
            <a:spLocks noGrp="1"/>
          </p:cNvSpPr>
          <p:nvPr>
            <p:ph type="sldNum" sz="quarter" idx="10"/>
          </p:nvPr>
        </p:nvSpPr>
        <p:spPr/>
        <p:txBody>
          <a:bodyPr/>
          <a:lstStyle/>
          <a:p>
            <a:fld id="{500321F1-15C1-4D2B-B7CD-40BDB0E601A8}" type="slidenum">
              <a:rPr lang="en-CA" smtClean="0"/>
              <a:pPr/>
              <a:t>17</a:t>
            </a:fld>
            <a:endParaRPr lang="en-CA"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Forestry operations include harvesting, road building, silviculture etc.</a:t>
            </a:r>
            <a:endParaRPr lang="en-CA" dirty="0"/>
          </a:p>
        </p:txBody>
      </p:sp>
      <p:sp>
        <p:nvSpPr>
          <p:cNvPr id="4" name="Slide Number Placeholder 3"/>
          <p:cNvSpPr>
            <a:spLocks noGrp="1"/>
          </p:cNvSpPr>
          <p:nvPr>
            <p:ph type="sldNum" sz="quarter" idx="10"/>
          </p:nvPr>
        </p:nvSpPr>
        <p:spPr/>
        <p:txBody>
          <a:bodyPr/>
          <a:lstStyle/>
          <a:p>
            <a:fld id="{2DC0CCB7-F9B7-4D08-9B95-6C270A533AD5}" type="slidenum">
              <a:rPr lang="en-US" smtClean="0"/>
              <a:pPr/>
              <a:t>22</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b="1" kern="1200" dirty="0" smtClean="0">
                <a:solidFill>
                  <a:schemeClr val="tx1"/>
                </a:solidFill>
                <a:latin typeface="+mn-lt"/>
                <a:ea typeface="+mn-ea"/>
                <a:cs typeface="+mn-cs"/>
              </a:rPr>
              <a:t>Culturally Modified Trees of British Columbia: </a:t>
            </a:r>
            <a:r>
              <a:rPr lang="en-CA" sz="1200" kern="1200" dirty="0" smtClean="0">
                <a:solidFill>
                  <a:schemeClr val="tx1"/>
                </a:solidFill>
                <a:latin typeface="+mn-lt"/>
                <a:ea typeface="+mn-ea"/>
                <a:cs typeface="+mn-cs"/>
              </a:rPr>
              <a:t>A Handbook for the Identification and</a:t>
            </a:r>
          </a:p>
          <a:p>
            <a:r>
              <a:rPr lang="en-CA" sz="1200" kern="1200" dirty="0" smtClean="0">
                <a:solidFill>
                  <a:schemeClr val="tx1"/>
                </a:solidFill>
                <a:latin typeface="+mn-lt"/>
                <a:ea typeface="+mn-ea"/>
                <a:cs typeface="+mn-cs"/>
              </a:rPr>
              <a:t>Recording of Culturally Modified Trees </a:t>
            </a:r>
            <a:r>
              <a:rPr lang="en-CA" sz="1200" u="sng" kern="1200" dirty="0" smtClean="0">
                <a:solidFill>
                  <a:schemeClr val="tx1"/>
                </a:solidFill>
                <a:latin typeface="+mn-lt"/>
                <a:ea typeface="+mn-ea"/>
                <a:cs typeface="+mn-cs"/>
                <a:hlinkClick r:id="rId3"/>
              </a:rPr>
              <a:t>http://www.for.gov.bc.ca/ftp/archaeology/external/!publish/web/professionals/cmthandbook.pdf</a:t>
            </a:r>
            <a:r>
              <a:rPr lang="en-CA" sz="1200" kern="1200" dirty="0" smtClean="0">
                <a:solidFill>
                  <a:schemeClr val="tx1"/>
                </a:solidFill>
                <a:latin typeface="+mn-lt"/>
                <a:ea typeface="+mn-ea"/>
                <a:cs typeface="+mn-cs"/>
              </a:rPr>
              <a:t>	</a:t>
            </a:r>
          </a:p>
          <a:p>
            <a:endParaRPr lang="en-CA" sz="1200" kern="1200" dirty="0" smtClean="0">
              <a:solidFill>
                <a:schemeClr val="tx1"/>
              </a:solidFill>
              <a:latin typeface="+mn-lt"/>
              <a:ea typeface="+mn-ea"/>
              <a:cs typeface="+mn-cs"/>
            </a:endParaRPr>
          </a:p>
          <a:p>
            <a:r>
              <a:rPr lang="en-CA" sz="1200" kern="1200" dirty="0" smtClean="0">
                <a:solidFill>
                  <a:schemeClr val="tx1"/>
                </a:solidFill>
                <a:latin typeface="+mn-lt"/>
                <a:ea typeface="+mn-ea"/>
                <a:cs typeface="+mn-cs"/>
              </a:rPr>
              <a:t>Archaeology Branch</a:t>
            </a:r>
            <a:endParaRPr lang="en-CA"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DC0CCB7-F9B7-4D08-9B95-6C270A533AD5}" type="slidenum">
              <a:rPr lang="en-US" smtClean="0"/>
              <a:pPr/>
              <a:t>23</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Office</a:t>
            </a:r>
            <a:r>
              <a:rPr lang="en-CA" baseline="0" dirty="0" smtClean="0"/>
              <a:t> prep – three of the four steps</a:t>
            </a:r>
          </a:p>
          <a:p>
            <a:endParaRPr lang="en-CA" baseline="0" dirty="0" smtClean="0"/>
          </a:p>
          <a:p>
            <a:r>
              <a:rPr lang="en-CA" baseline="0" dirty="0" smtClean="0"/>
              <a:t>This is Figure 4 in the protocol – page 26</a:t>
            </a:r>
            <a:endParaRPr lang="en-CA" dirty="0"/>
          </a:p>
        </p:txBody>
      </p:sp>
      <p:sp>
        <p:nvSpPr>
          <p:cNvPr id="4" name="Slide Number Placeholder 3"/>
          <p:cNvSpPr>
            <a:spLocks noGrp="1"/>
          </p:cNvSpPr>
          <p:nvPr>
            <p:ph type="sldNum" sz="quarter" idx="10"/>
          </p:nvPr>
        </p:nvSpPr>
        <p:spPr/>
        <p:txBody>
          <a:bodyPr/>
          <a:lstStyle/>
          <a:p>
            <a:fld id="{93366E06-8FF1-4443-8446-35BCBF4E955A}" type="slidenum">
              <a:rPr lang="en-CA" smtClean="0"/>
              <a:pPr/>
              <a:t>138</a:t>
            </a:fld>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a:t>
            </a:r>
            <a:r>
              <a:rPr lang="en-CA" baseline="0" dirty="0" smtClean="0"/>
              <a:t> word about a “complete inventory”: This is the Perfect World</a:t>
            </a:r>
          </a:p>
          <a:p>
            <a:endParaRPr lang="en-CA" baseline="0" dirty="0" smtClean="0"/>
          </a:p>
          <a:p>
            <a:r>
              <a:rPr lang="en-CA" baseline="0" dirty="0" smtClean="0"/>
              <a:t>Districts (hopefully) have some kind of CHR information inventory in place and (hopefully) it is updated regularly – this is the perfect world</a:t>
            </a:r>
          </a:p>
          <a:p>
            <a:r>
              <a:rPr lang="en-CA" baseline="0" dirty="0" smtClean="0"/>
              <a:t>	- E.g. “inventory” could include Archaeological Potential/Predictive Model, Traditional Use Studies, CMT survey database, AIAs, etc  	</a:t>
            </a:r>
          </a:p>
          <a:p>
            <a:endParaRPr lang="en-CA" baseline="0" dirty="0" smtClean="0"/>
          </a:p>
          <a:p>
            <a:r>
              <a:rPr lang="en-CA" baseline="0" dirty="0" smtClean="0"/>
              <a:t>At very least, consultation coordinator will know what information is available for the district and where to find it</a:t>
            </a:r>
          </a:p>
          <a:p>
            <a:endParaRPr lang="en-CA" baseline="0" dirty="0" smtClean="0"/>
          </a:p>
          <a:p>
            <a:r>
              <a:rPr lang="en-CA" baseline="0" dirty="0" smtClean="0"/>
              <a:t>Information will vary in type and availability – every district is different </a:t>
            </a:r>
          </a:p>
          <a:p>
            <a:endParaRPr lang="en-CA" baseline="0" dirty="0" smtClean="0"/>
          </a:p>
          <a:p>
            <a:r>
              <a:rPr lang="en-CA" baseline="0" dirty="0" smtClean="0"/>
              <a:t>**Focus for CHR monitoring will be on the information that the licensee knows about and is available at the time the block is planned and management strategies for CHR are developed</a:t>
            </a:r>
            <a:endParaRPr lang="en-CA" dirty="0"/>
          </a:p>
        </p:txBody>
      </p:sp>
      <p:sp>
        <p:nvSpPr>
          <p:cNvPr id="4" name="Slide Number Placeholder 3"/>
          <p:cNvSpPr>
            <a:spLocks noGrp="1"/>
          </p:cNvSpPr>
          <p:nvPr>
            <p:ph type="sldNum" sz="quarter" idx="10"/>
          </p:nvPr>
        </p:nvSpPr>
        <p:spPr/>
        <p:txBody>
          <a:bodyPr/>
          <a:lstStyle/>
          <a:p>
            <a:fld id="{2DC0CCB7-F9B7-4D08-9B95-6C270A533AD5}" type="slidenum">
              <a:rPr lang="en-US" smtClean="0"/>
              <a:pPr/>
              <a:t>139</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300" dirty="0" smtClean="0">
                <a:effectLst>
                  <a:outerShdw blurRad="38100" dist="38100" dir="2700000" algn="tl">
                    <a:srgbClr val="000000">
                      <a:alpha val="43137"/>
                    </a:srgbClr>
                  </a:outerShdw>
                </a:effectLst>
              </a:rPr>
              <a:t>There</a:t>
            </a:r>
            <a:r>
              <a:rPr lang="en-US" sz="1300" baseline="0" dirty="0" smtClean="0">
                <a:effectLst>
                  <a:outerShdw blurRad="38100" dist="38100" dir="2700000" algn="tl">
                    <a:srgbClr val="000000">
                      <a:alpha val="43137"/>
                    </a:srgbClr>
                  </a:outerShdw>
                </a:effectLst>
              </a:rPr>
              <a:t> are many, many sources of CHR information</a:t>
            </a:r>
            <a:endParaRPr lang="en-US" sz="1300" dirty="0" smtClean="0">
              <a:effectLst>
                <a:outerShdw blurRad="38100" dist="38100" dir="2700000" algn="tl">
                  <a:srgbClr val="000000">
                    <a:alpha val="43137"/>
                  </a:srgbClr>
                </a:outerShdw>
              </a:effectLst>
            </a:endParaRPr>
          </a:p>
          <a:p>
            <a:endParaRPr lang="en-US" sz="1300" dirty="0" smtClean="0">
              <a:effectLst>
                <a:outerShdw blurRad="38100" dist="38100" dir="2700000" algn="tl">
                  <a:srgbClr val="000000">
                    <a:alpha val="43137"/>
                  </a:srgbClr>
                </a:outerShdw>
              </a:effectLst>
            </a:endParaRPr>
          </a:p>
          <a:p>
            <a:r>
              <a:rPr lang="en-CA" dirty="0" smtClean="0"/>
              <a:t>Archaeological Potential Mapping/</a:t>
            </a:r>
            <a:r>
              <a:rPr lang="en-CA" baseline="0" dirty="0" smtClean="0"/>
              <a:t> Predictive model – District models – cover large areas</a:t>
            </a:r>
            <a:endParaRPr lang="en-CA" dirty="0" smtClean="0"/>
          </a:p>
          <a:p>
            <a:r>
              <a:rPr lang="en-US" sz="1300" dirty="0" smtClean="0">
                <a:effectLst>
                  <a:outerShdw blurRad="38100" dist="38100" dir="2700000" algn="tl">
                    <a:srgbClr val="000000">
                      <a:alpha val="43137"/>
                    </a:srgbClr>
                  </a:outerShdw>
                </a:effectLst>
              </a:rPr>
              <a:t> </a:t>
            </a:r>
          </a:p>
          <a:p>
            <a:r>
              <a:rPr lang="en-US" sz="1300" dirty="0" smtClean="0">
                <a:effectLst>
                  <a:outerShdw blurRad="38100" dist="38100" dir="2700000" algn="tl">
                    <a:srgbClr val="000000">
                      <a:alpha val="43137"/>
                    </a:srgbClr>
                  </a:outerShdw>
                </a:effectLst>
              </a:rPr>
              <a:t>Archaeological</a:t>
            </a:r>
            <a:r>
              <a:rPr lang="en-US" sz="1300" baseline="0" dirty="0" smtClean="0">
                <a:effectLst>
                  <a:outerShdw blurRad="38100" dist="38100" dir="2700000" algn="tl">
                    <a:srgbClr val="000000">
                      <a:alpha val="43137"/>
                    </a:srgbClr>
                  </a:outerShdw>
                </a:effectLst>
              </a:rPr>
              <a:t> Overview Assessment</a:t>
            </a:r>
          </a:p>
          <a:p>
            <a:r>
              <a:rPr lang="en-US" sz="1300" baseline="0" dirty="0" smtClean="0">
                <a:effectLst>
                  <a:outerShdw blurRad="38100" dist="38100" dir="2700000" algn="tl">
                    <a:srgbClr val="000000">
                      <a:alpha val="43137"/>
                    </a:srgbClr>
                  </a:outerShdw>
                </a:effectLst>
              </a:rPr>
              <a:t>** GIS mapping exercises using existing knowledge to map areas with potential archaeological values – larger scale, district - le</a:t>
            </a:r>
          </a:p>
          <a:p>
            <a:endParaRPr lang="en-US" sz="1300" baseline="0" dirty="0" smtClean="0">
              <a:effectLst>
                <a:outerShdw blurRad="38100" dist="38100" dir="2700000" algn="tl">
                  <a:srgbClr val="000000">
                    <a:alpha val="43137"/>
                  </a:srgbClr>
                </a:outerShdw>
              </a:effectLst>
            </a:endParaRPr>
          </a:p>
          <a:p>
            <a:r>
              <a:rPr lang="en-US" sz="1300" baseline="0" dirty="0" smtClean="0">
                <a:effectLst>
                  <a:outerShdw blurRad="38100" dist="38100" dir="2700000" algn="tl">
                    <a:srgbClr val="000000">
                      <a:alpha val="43137"/>
                    </a:srgbClr>
                  </a:outerShdw>
                </a:effectLst>
              </a:rPr>
              <a:t>Preliminary Field Reconnaissance – A field AOA used to help design and implement more intensive surveys (AIA) – site specific</a:t>
            </a:r>
          </a:p>
          <a:p>
            <a:endParaRPr lang="en-US" sz="1300" baseline="0" dirty="0" smtClean="0">
              <a:effectLst>
                <a:outerShdw blurRad="38100" dist="38100" dir="2700000" algn="tl">
                  <a:srgbClr val="000000">
                    <a:alpha val="43137"/>
                  </a:srgbClr>
                </a:outerShdw>
              </a:effectLst>
            </a:endParaRPr>
          </a:p>
          <a:p>
            <a:r>
              <a:rPr lang="en-US" sz="1300" baseline="0" dirty="0" smtClean="0">
                <a:effectLst>
                  <a:outerShdw blurRad="38100" dist="38100" dir="2700000" algn="tl">
                    <a:srgbClr val="000000">
                      <a:alpha val="43137"/>
                    </a:srgbClr>
                  </a:outerShdw>
                </a:effectLst>
              </a:rPr>
              <a:t>AIA – used to assess potential conflicts between proposed development and archaeological resources – site specific</a:t>
            </a:r>
          </a:p>
          <a:p>
            <a:endParaRPr lang="en-US" sz="1300" baseline="0" dirty="0" smtClean="0">
              <a:effectLst>
                <a:outerShdw blurRad="38100" dist="38100" dir="2700000" algn="tl">
                  <a:srgbClr val="000000">
                    <a:alpha val="43137"/>
                  </a:srgbClr>
                </a:outerShdw>
              </a:effectLst>
            </a:endParaRPr>
          </a:p>
          <a:p>
            <a:r>
              <a:rPr lang="en-US" sz="1300" baseline="0" dirty="0" smtClean="0">
                <a:effectLst>
                  <a:outerShdw blurRad="38100" dist="38100" dir="2700000" algn="tl">
                    <a:srgbClr val="000000">
                      <a:alpha val="43137"/>
                    </a:srgbClr>
                  </a:outerShdw>
                </a:effectLst>
              </a:rPr>
              <a:t>Arch Inventory Study – identification and recording of arch resources within an area – not all that common</a:t>
            </a:r>
            <a:endParaRPr lang="en-CA" dirty="0"/>
          </a:p>
        </p:txBody>
      </p:sp>
      <p:sp>
        <p:nvSpPr>
          <p:cNvPr id="4" name="Slide Number Placeholder 3"/>
          <p:cNvSpPr>
            <a:spLocks noGrp="1"/>
          </p:cNvSpPr>
          <p:nvPr>
            <p:ph type="sldNum" sz="quarter" idx="10"/>
          </p:nvPr>
        </p:nvSpPr>
        <p:spPr/>
        <p:txBody>
          <a:bodyPr/>
          <a:lstStyle/>
          <a:p>
            <a:fld id="{93366E06-8FF1-4443-8446-35BCBF4E955A}" type="slidenum">
              <a:rPr lang="en-CA" smtClean="0"/>
              <a:pPr/>
              <a:t>140</a:t>
            </a:fld>
            <a:endParaRPr lang="en-C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300" dirty="0" smtClean="0"/>
              <a:t>CMT surveys – proponents</a:t>
            </a:r>
          </a:p>
          <a:p>
            <a:endParaRPr lang="en-US" sz="1300" dirty="0" smtClean="0"/>
          </a:p>
          <a:p>
            <a:r>
              <a:rPr lang="en-US" sz="1300" dirty="0" smtClean="0"/>
              <a:t>Pre-harvest CHR survey – individual cutblock and often First</a:t>
            </a:r>
            <a:r>
              <a:rPr lang="en-US" sz="1300" baseline="0" dirty="0" smtClean="0"/>
              <a:t> Nation driven</a:t>
            </a:r>
          </a:p>
          <a:p>
            <a:endParaRPr lang="en-US" sz="1300" baseline="0" dirty="0" smtClean="0"/>
          </a:p>
          <a:p>
            <a:r>
              <a:rPr lang="en-US" sz="1300" baseline="0" dirty="0" smtClean="0"/>
              <a:t>Traditional Use Study – online map tool and documentation (if permission is given by FN) – compilation of specific site information and use, gathered through interviews and</a:t>
            </a:r>
          </a:p>
          <a:p>
            <a:endParaRPr lang="en-US" sz="1300" baseline="0" dirty="0" smtClean="0"/>
          </a:p>
          <a:p>
            <a:r>
              <a:rPr lang="en-US" sz="1300" baseline="0" dirty="0" smtClean="0"/>
              <a:t>Consultation and information sharing – government and licensee – compilation of known information</a:t>
            </a:r>
          </a:p>
          <a:p>
            <a:endParaRPr lang="en-US" sz="1300" baseline="0" dirty="0" smtClean="0"/>
          </a:p>
          <a:p>
            <a:r>
              <a:rPr lang="en-US" sz="1300" baseline="0" dirty="0" smtClean="0"/>
              <a:t>**Site Plan – operational level management of CHR – compilation of known information </a:t>
            </a:r>
          </a:p>
          <a:p>
            <a:endParaRPr lang="en-US" sz="1300" baseline="0" dirty="0" smtClean="0"/>
          </a:p>
          <a:p>
            <a:r>
              <a:rPr lang="en-US" sz="1300" baseline="0" dirty="0" smtClean="0"/>
              <a:t>Personal communication with FNs</a:t>
            </a:r>
          </a:p>
          <a:p>
            <a:endParaRPr lang="en-US" dirty="0"/>
          </a:p>
        </p:txBody>
      </p:sp>
      <p:sp>
        <p:nvSpPr>
          <p:cNvPr id="4" name="Slide Number Placeholder 3"/>
          <p:cNvSpPr>
            <a:spLocks noGrp="1"/>
          </p:cNvSpPr>
          <p:nvPr>
            <p:ph type="sldNum" sz="quarter" idx="10"/>
          </p:nvPr>
        </p:nvSpPr>
        <p:spPr/>
        <p:txBody>
          <a:bodyPr/>
          <a:lstStyle/>
          <a:p>
            <a:fld id="{2B404387-4DAC-45D9-A51A-0B23963AC7D9}" type="slidenum">
              <a:rPr lang="en-US" smtClean="0"/>
              <a:pPr/>
              <a:t>141</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dirty="0" smtClean="0">
                <a:solidFill>
                  <a:srgbClr val="FFFF00"/>
                </a:solidFill>
                <a:latin typeface="+mn-lt"/>
                <a:ea typeface="+mn-ea"/>
                <a:cs typeface="+mn-cs"/>
              </a:rPr>
              <a:t>In addition to First Nations providing “known” information for our monitoring, FNs might provide information that was </a:t>
            </a:r>
            <a:r>
              <a:rPr lang="en-CA" sz="1200" u="sng" kern="1200" dirty="0" smtClean="0">
                <a:solidFill>
                  <a:srgbClr val="FFFF00"/>
                </a:solidFill>
                <a:latin typeface="+mn-lt"/>
                <a:ea typeface="+mn-ea"/>
                <a:cs typeface="+mn-cs"/>
              </a:rPr>
              <a:t>not</a:t>
            </a:r>
            <a:r>
              <a:rPr lang="en-CA" sz="1200" kern="1200" dirty="0" smtClean="0">
                <a:solidFill>
                  <a:srgbClr val="FFFF00"/>
                </a:solidFill>
                <a:latin typeface="+mn-lt"/>
                <a:ea typeface="+mn-ea"/>
                <a:cs typeface="+mn-cs"/>
              </a:rPr>
              <a:t> known at the time of the plan development and approval. We cannot fairly assess a licensee on the management of CHR features if new information is brought forward that was not shared with the licensee or government prior to approval to harvest a block.</a:t>
            </a:r>
          </a:p>
          <a:p>
            <a:r>
              <a:rPr lang="en-CA" sz="1200" kern="1200" dirty="0" smtClean="0">
                <a:solidFill>
                  <a:srgbClr val="FFFF00"/>
                </a:solidFill>
                <a:latin typeface="+mn-lt"/>
                <a:ea typeface="+mn-ea"/>
                <a:cs typeface="+mn-cs"/>
              </a:rPr>
              <a:t> </a:t>
            </a:r>
          </a:p>
          <a:p>
            <a:r>
              <a:rPr lang="en-CA" sz="1200" kern="1200" dirty="0" smtClean="0">
                <a:solidFill>
                  <a:srgbClr val="FFFF00"/>
                </a:solidFill>
                <a:latin typeface="+mn-lt"/>
                <a:ea typeface="+mn-ea"/>
                <a:cs typeface="+mn-cs"/>
              </a:rPr>
              <a:t>If FNs provide new information after development has occurred, this is still a positive step as it can inform other potential development in the future. It is also an opportunity to inform everyone (licensees, </a:t>
            </a:r>
            <a:r>
              <a:rPr lang="en-CA" sz="1200" kern="1200" dirty="0" err="1" smtClean="0">
                <a:solidFill>
                  <a:srgbClr val="FFFF00"/>
                </a:solidFill>
                <a:latin typeface="+mn-lt"/>
                <a:ea typeface="+mn-ea"/>
                <a:cs typeface="+mn-cs"/>
              </a:rPr>
              <a:t>gov’t</a:t>
            </a:r>
            <a:r>
              <a:rPr lang="en-CA" sz="1200" kern="1200" dirty="0" smtClean="0">
                <a:solidFill>
                  <a:srgbClr val="FFFF00"/>
                </a:solidFill>
                <a:latin typeface="+mn-lt"/>
                <a:ea typeface="+mn-ea"/>
                <a:cs typeface="+mn-cs"/>
              </a:rPr>
              <a:t> and FNs) that there is always room for better communication, reiterating that concerns should be raised up front so that consideration and/or accommodation can be made to address those concerns. FN’s often do not share information when requested, generally for the simple fact that they may not have the capacity (i.e. staff, time, GIS resources) to deal with an endless stream of letters from forestry, range, mines, transportation, etc asking for their input on development in their traditional territory.</a:t>
            </a:r>
          </a:p>
          <a:p>
            <a:endParaRPr lang="en-CA" dirty="0" smtClean="0">
              <a:solidFill>
                <a:srgbClr val="FFFF00"/>
              </a:solidFill>
            </a:endParaRPr>
          </a:p>
          <a:p>
            <a:endParaRPr lang="en-CA" dirty="0" smtClean="0"/>
          </a:p>
          <a:p>
            <a:endParaRPr lang="en-CA" dirty="0" smtClean="0"/>
          </a:p>
          <a:p>
            <a:r>
              <a:rPr lang="en-CA" dirty="0" smtClean="0"/>
              <a:t>More databases</a:t>
            </a:r>
            <a:r>
              <a:rPr lang="en-CA" baseline="0" dirty="0" smtClean="0"/>
              <a:t> of information</a:t>
            </a:r>
          </a:p>
          <a:p>
            <a:endParaRPr lang="en-CA" baseline="0" dirty="0" smtClean="0"/>
          </a:p>
          <a:p>
            <a:endParaRPr lang="en-CA" baseline="0" dirty="0" smtClean="0"/>
          </a:p>
          <a:p>
            <a:endParaRPr lang="en-CA" baseline="0" dirty="0" smtClean="0"/>
          </a:p>
          <a:p>
            <a:endParaRPr lang="en-CA" baseline="0" dirty="0" smtClean="0"/>
          </a:p>
          <a:p>
            <a:r>
              <a:rPr lang="en-CA" baseline="0" dirty="0" smtClean="0"/>
              <a:t>Not an exhaustive list – see protocol pages 21 to 24</a:t>
            </a:r>
            <a:endParaRPr lang="en-CA" dirty="0" smtClean="0"/>
          </a:p>
        </p:txBody>
      </p:sp>
      <p:sp>
        <p:nvSpPr>
          <p:cNvPr id="4" name="Slide Number Placeholder 3"/>
          <p:cNvSpPr>
            <a:spLocks noGrp="1"/>
          </p:cNvSpPr>
          <p:nvPr>
            <p:ph type="sldNum" sz="quarter" idx="10"/>
          </p:nvPr>
        </p:nvSpPr>
        <p:spPr/>
        <p:txBody>
          <a:bodyPr/>
          <a:lstStyle/>
          <a:p>
            <a:fld id="{93366E06-8FF1-4443-8446-35BCBF4E955A}" type="slidenum">
              <a:rPr lang="en-CA" smtClean="0"/>
              <a:pPr/>
              <a:t>142</a:t>
            </a:fld>
            <a:endParaRPr lang="en-C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300" dirty="0" smtClean="0"/>
              <a:t>Best</a:t>
            </a:r>
            <a:r>
              <a:rPr lang="en-US" sz="1300" baseline="0" dirty="0" smtClean="0"/>
              <a:t> strategy for gathering information during the office preparation phase of CHR monitoring is </a:t>
            </a:r>
            <a:r>
              <a:rPr lang="en-US" sz="1300" u="sng" baseline="0" dirty="0" smtClean="0"/>
              <a:t>to work from the site plan.</a:t>
            </a:r>
          </a:p>
          <a:p>
            <a:endParaRPr lang="en-US" sz="1300" u="sng" baseline="0" dirty="0" smtClean="0"/>
          </a:p>
          <a:p>
            <a:r>
              <a:rPr lang="en-US" sz="1300" u="none" baseline="0" dirty="0" smtClean="0"/>
              <a:t>Management strategies will be based on what is known and available to the licensees</a:t>
            </a:r>
          </a:p>
          <a:p>
            <a:endParaRPr lang="en-US" sz="1300" u="none" baseline="0" dirty="0" smtClean="0"/>
          </a:p>
          <a:p>
            <a:r>
              <a:rPr lang="en-US" sz="1300" u="none" baseline="0" dirty="0" smtClean="0"/>
              <a:t>** also important to ask the licensee if any sites/features were “managed” by avoidance or exclusion, but is silent on that strategy in the site plan  - ultimately trying to ascertain whether there was a management decision made so that site/feature management is assessed correctly.</a:t>
            </a:r>
          </a:p>
          <a:p>
            <a:endParaRPr lang="en-US" sz="1300" u="none" baseline="0" dirty="0" smtClean="0"/>
          </a:p>
          <a:p>
            <a:pPr marL="342900" indent="-342900">
              <a:buNone/>
            </a:pPr>
            <a:r>
              <a:rPr lang="en-US" sz="1300" u="none" baseline="0" dirty="0" smtClean="0"/>
              <a:t>1. Consultation and Info sharing –information brought forward by First Nations and any management decisions or accommodations made to address the information or concerns</a:t>
            </a:r>
          </a:p>
          <a:p>
            <a:pPr marL="342900" indent="-342900">
              <a:buNone/>
            </a:pPr>
            <a:r>
              <a:rPr lang="en-US" sz="1300" u="none" baseline="0" dirty="0" smtClean="0"/>
              <a:t>2. SP and supporting documents – should incorporate any information and recommendations from AIA, and it may include site alteration permit</a:t>
            </a:r>
          </a:p>
          <a:p>
            <a:pPr marL="342900" indent="-342900">
              <a:buNone/>
            </a:pPr>
            <a:r>
              <a:rPr lang="en-US" sz="1300" u="none" baseline="0" dirty="0" smtClean="0"/>
              <a:t>3. RAAD – likely incorporated in AIA</a:t>
            </a:r>
          </a:p>
          <a:p>
            <a:pPr marL="342900" indent="-342900">
              <a:buNone/>
            </a:pPr>
            <a:r>
              <a:rPr lang="en-US" sz="1300" u="none" baseline="0" dirty="0" smtClean="0"/>
              <a:t>4. Local/ District data base – information typically would be brought forward during consultation</a:t>
            </a:r>
          </a:p>
          <a:p>
            <a:pPr marL="342900" indent="-342900">
              <a:buNone/>
            </a:pPr>
            <a:r>
              <a:rPr lang="en-US" sz="1300" u="none" baseline="0" dirty="0" smtClean="0"/>
              <a:t>5. District policies on trail management, CMT management</a:t>
            </a:r>
            <a:endParaRPr lang="en-US" u="none" dirty="0"/>
          </a:p>
        </p:txBody>
      </p:sp>
      <p:sp>
        <p:nvSpPr>
          <p:cNvPr id="4" name="Slide Number Placeholder 3"/>
          <p:cNvSpPr>
            <a:spLocks noGrp="1"/>
          </p:cNvSpPr>
          <p:nvPr>
            <p:ph type="sldNum" sz="quarter" idx="10"/>
          </p:nvPr>
        </p:nvSpPr>
        <p:spPr/>
        <p:txBody>
          <a:bodyPr/>
          <a:lstStyle/>
          <a:p>
            <a:fld id="{2B404387-4DAC-45D9-A51A-0B23963AC7D9}" type="slidenum">
              <a:rPr lang="en-US" smtClean="0"/>
              <a:pPr/>
              <a:t>143</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Demonstrate </a:t>
            </a:r>
            <a:r>
              <a:rPr lang="en-US" baseline="0" dirty="0" smtClean="0"/>
              <a:t>FREP IMS</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https://apps18.for.gov.bc.ca/frep</a:t>
            </a:r>
          </a:p>
          <a:p>
            <a:endParaRPr lang="en-US" dirty="0"/>
          </a:p>
        </p:txBody>
      </p:sp>
      <p:sp>
        <p:nvSpPr>
          <p:cNvPr id="4" name="Slide Number Placeholder 3"/>
          <p:cNvSpPr>
            <a:spLocks noGrp="1"/>
          </p:cNvSpPr>
          <p:nvPr>
            <p:ph type="sldNum" sz="quarter" idx="10"/>
          </p:nvPr>
        </p:nvSpPr>
        <p:spPr/>
        <p:txBody>
          <a:bodyPr/>
          <a:lstStyle/>
          <a:p>
            <a:fld id="{2B404387-4DAC-45D9-A51A-0B23963AC7D9}" type="slidenum">
              <a:rPr lang="en-US" smtClean="0"/>
              <a:pPr/>
              <a:t>144</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Go to FREP IMS HERE – demonstrate random list</a:t>
            </a:r>
          </a:p>
          <a:p>
            <a:endParaRPr lang="en-US" dirty="0" smtClean="0"/>
          </a:p>
          <a:p>
            <a:r>
              <a:rPr lang="en-US" dirty="0" smtClean="0"/>
              <a:t>https://apps18.for.gov.bc.ca/frep</a:t>
            </a:r>
            <a:endParaRPr lang="en-US" dirty="0"/>
          </a:p>
        </p:txBody>
      </p:sp>
      <p:sp>
        <p:nvSpPr>
          <p:cNvPr id="4" name="Slide Number Placeholder 3"/>
          <p:cNvSpPr>
            <a:spLocks noGrp="1"/>
          </p:cNvSpPr>
          <p:nvPr>
            <p:ph type="sldNum" sz="quarter" idx="10"/>
          </p:nvPr>
        </p:nvSpPr>
        <p:spPr/>
        <p:txBody>
          <a:bodyPr/>
          <a:lstStyle/>
          <a:p>
            <a:fld id="{2B404387-4DAC-45D9-A51A-0B23963AC7D9}" type="slidenum">
              <a:rPr lang="en-US" smtClean="0"/>
              <a:pPr/>
              <a:t>145</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RAAD –</a:t>
            </a:r>
            <a:r>
              <a:rPr lang="en-US" baseline="0" dirty="0" smtClean="0"/>
              <a:t> may have a block that excludes a site/feature and is silent in site plan. Need to ascertain through conversation with licensees as to whether a management decision was made with respect to that site/feature</a:t>
            </a:r>
          </a:p>
          <a:p>
            <a:endParaRPr lang="en-US" baseline="0" dirty="0" smtClean="0"/>
          </a:p>
          <a:p>
            <a:r>
              <a:rPr lang="en-US" baseline="0" dirty="0" smtClean="0"/>
              <a:t>Outside influence of management - subjective</a:t>
            </a:r>
            <a:endParaRPr lang="en-US" dirty="0"/>
          </a:p>
        </p:txBody>
      </p:sp>
      <p:sp>
        <p:nvSpPr>
          <p:cNvPr id="4" name="Slide Number Placeholder 3"/>
          <p:cNvSpPr>
            <a:spLocks noGrp="1"/>
          </p:cNvSpPr>
          <p:nvPr>
            <p:ph type="sldNum" sz="quarter" idx="10"/>
          </p:nvPr>
        </p:nvSpPr>
        <p:spPr/>
        <p:txBody>
          <a:bodyPr/>
          <a:lstStyle/>
          <a:p>
            <a:fld id="{2B404387-4DAC-45D9-A51A-0B23963AC7D9}" type="slidenum">
              <a:rPr lang="en-US" smtClean="0"/>
              <a:pPr/>
              <a:t>146</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93366E06-8FF1-4443-8446-35BCBF4E955A}" type="slidenum">
              <a:rPr lang="en-CA" smtClean="0"/>
              <a:pPr/>
              <a:t>147</a:t>
            </a:fld>
            <a:endParaRPr lang="en-C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2DC0CCB7-F9B7-4D08-9B95-6C270A533AD5}" type="slidenum">
              <a:rPr lang="en-US" smtClean="0"/>
              <a:pPr/>
              <a:t>148</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Form A – 1 per cutblock (fill out sections 1-3 in office)</a:t>
            </a:r>
          </a:p>
          <a:p>
            <a:endParaRPr lang="en-CA" dirty="0"/>
          </a:p>
        </p:txBody>
      </p:sp>
      <p:sp>
        <p:nvSpPr>
          <p:cNvPr id="4" name="Slide Number Placeholder 3"/>
          <p:cNvSpPr>
            <a:spLocks noGrp="1"/>
          </p:cNvSpPr>
          <p:nvPr>
            <p:ph type="sldNum" sz="quarter" idx="10"/>
          </p:nvPr>
        </p:nvSpPr>
        <p:spPr/>
        <p:txBody>
          <a:bodyPr/>
          <a:lstStyle/>
          <a:p>
            <a:fld id="{93366E06-8FF1-4443-8446-35BCBF4E955A}" type="slidenum">
              <a:rPr lang="en-CA" smtClean="0"/>
              <a:pPr/>
              <a:t>149</a:t>
            </a:fld>
            <a:endParaRPr lang="en-C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You’ve gone to IMS, found a block</a:t>
            </a:r>
            <a:r>
              <a:rPr lang="en-CA" baseline="0" dirty="0" smtClean="0"/>
              <a:t> with a site/features – now you gather all the supporting information you need to fill out the cards in the office and to do the field assessment</a:t>
            </a:r>
            <a:endParaRPr lang="en-CA" dirty="0"/>
          </a:p>
        </p:txBody>
      </p:sp>
      <p:sp>
        <p:nvSpPr>
          <p:cNvPr id="4" name="Slide Number Placeholder 3"/>
          <p:cNvSpPr>
            <a:spLocks noGrp="1"/>
          </p:cNvSpPr>
          <p:nvPr>
            <p:ph type="sldNum" sz="quarter" idx="10"/>
          </p:nvPr>
        </p:nvSpPr>
        <p:spPr/>
        <p:txBody>
          <a:bodyPr/>
          <a:lstStyle/>
          <a:p>
            <a:fld id="{2DC0CCB7-F9B7-4D08-9B95-6C270A533AD5}" type="slidenum">
              <a:rPr lang="en-US" smtClean="0"/>
              <a:pPr/>
              <a:t>150</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List all sites</a:t>
            </a:r>
            <a:r>
              <a:rPr lang="en-CA" baseline="0" dirty="0" smtClean="0"/>
              <a:t> and features, whether you end up assessing in the field or not</a:t>
            </a:r>
          </a:p>
          <a:p>
            <a:endParaRPr lang="en-CA" baseline="0" dirty="0" smtClean="0"/>
          </a:p>
          <a:p>
            <a:r>
              <a:rPr lang="en-CA" baseline="0" dirty="0" smtClean="0"/>
              <a:t>This list is based on the information you have gathered – potential sites/features. You may add to it after you have been in the field, in case you find something not mentioned in the documentation you have gathered.</a:t>
            </a:r>
            <a:endParaRPr lang="en-CA" dirty="0"/>
          </a:p>
        </p:txBody>
      </p:sp>
      <p:sp>
        <p:nvSpPr>
          <p:cNvPr id="4" name="Slide Number Placeholder 3"/>
          <p:cNvSpPr>
            <a:spLocks noGrp="1"/>
          </p:cNvSpPr>
          <p:nvPr>
            <p:ph type="sldNum" sz="quarter" idx="10"/>
          </p:nvPr>
        </p:nvSpPr>
        <p:spPr/>
        <p:txBody>
          <a:bodyPr/>
          <a:lstStyle/>
          <a:p>
            <a:fld id="{93366E06-8FF1-4443-8446-35BCBF4E955A}" type="slidenum">
              <a:rPr lang="en-CA" smtClean="0"/>
              <a:pPr/>
              <a:t>151</a:t>
            </a:fld>
            <a:endParaRPr lang="en-C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Associated</a:t>
            </a:r>
            <a:r>
              <a:rPr lang="en-CA" baseline="0" dirty="0" smtClean="0"/>
              <a:t> features – features are quite often associated with each other – e.g. Trail, CMTs, cache pits all may make up a site.</a:t>
            </a:r>
          </a:p>
          <a:p>
            <a:endParaRPr lang="en-CA" baseline="0" dirty="0" smtClean="0"/>
          </a:p>
          <a:p>
            <a:r>
              <a:rPr lang="en-CA" baseline="0" dirty="0" smtClean="0"/>
              <a:t>Please fill in the card to identify which features are associated with others, if this is the case.</a:t>
            </a:r>
          </a:p>
          <a:p>
            <a:endParaRPr lang="en-CA" baseline="0" dirty="0" smtClean="0"/>
          </a:p>
          <a:p>
            <a:r>
              <a:rPr lang="en-CA" smtClean="0"/>
              <a:t>Can</a:t>
            </a:r>
            <a:r>
              <a:rPr lang="en-CA" baseline="0" smtClean="0"/>
              <a:t> </a:t>
            </a:r>
            <a:r>
              <a:rPr lang="en-CA" baseline="0" dirty="0" smtClean="0"/>
              <a:t>judge before you go out, and re-as</a:t>
            </a:r>
            <a:r>
              <a:rPr lang="en-CA" dirty="0" smtClean="0"/>
              <a:t>sess</a:t>
            </a:r>
            <a:r>
              <a:rPr lang="en-CA" baseline="0" dirty="0" smtClean="0"/>
              <a:t> in the field whether assigning a feature or site as an individual or composite feature is logical or not – i.e. Different management strategies, find unidentified features associated with a single feature</a:t>
            </a:r>
          </a:p>
          <a:p>
            <a:endParaRPr lang="en-CA" baseline="0" dirty="0" smtClean="0"/>
          </a:p>
          <a:p>
            <a:r>
              <a:rPr lang="en-CA" baseline="0" dirty="0" smtClean="0"/>
              <a:t>Use your judgement, logic</a:t>
            </a:r>
            <a:endParaRPr lang="en-CA" dirty="0"/>
          </a:p>
        </p:txBody>
      </p:sp>
      <p:sp>
        <p:nvSpPr>
          <p:cNvPr id="4" name="Slide Number Placeholder 3"/>
          <p:cNvSpPr>
            <a:spLocks noGrp="1"/>
          </p:cNvSpPr>
          <p:nvPr>
            <p:ph type="sldNum" sz="quarter" idx="10"/>
          </p:nvPr>
        </p:nvSpPr>
        <p:spPr/>
        <p:txBody>
          <a:bodyPr/>
          <a:lstStyle/>
          <a:p>
            <a:fld id="{93366E06-8FF1-4443-8446-35BCBF4E955A}" type="slidenum">
              <a:rPr lang="en-CA" smtClean="0"/>
              <a:pPr/>
              <a:t>152</a:t>
            </a:fld>
            <a:endParaRPr lang="en-C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List all known sites/</a:t>
            </a:r>
            <a:r>
              <a:rPr lang="en-CA" baseline="0" dirty="0" smtClean="0"/>
              <a:t> feature associated with the opening, whether visited in the field or not</a:t>
            </a:r>
          </a:p>
          <a:p>
            <a:endParaRPr lang="en-CA" baseline="0" dirty="0" smtClean="0"/>
          </a:p>
          <a:p>
            <a:r>
              <a:rPr lang="en-CA" baseline="0" dirty="0" smtClean="0"/>
              <a:t>Each is summarized individually – unique ID</a:t>
            </a:r>
          </a:p>
          <a:p>
            <a:endParaRPr lang="en-CA"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smtClean="0"/>
              <a:t>In this example, I went back and added information from field observations</a:t>
            </a:r>
          </a:p>
          <a:p>
            <a:endParaRPr lang="en-CA" baseline="0" dirty="0" smtClean="0"/>
          </a:p>
          <a:p>
            <a:endParaRPr lang="en-CA" dirty="0"/>
          </a:p>
        </p:txBody>
      </p:sp>
      <p:sp>
        <p:nvSpPr>
          <p:cNvPr id="4" name="Slide Number Placeholder 3"/>
          <p:cNvSpPr>
            <a:spLocks noGrp="1"/>
          </p:cNvSpPr>
          <p:nvPr>
            <p:ph type="sldNum" sz="quarter" idx="10"/>
          </p:nvPr>
        </p:nvSpPr>
        <p:spPr/>
        <p:txBody>
          <a:bodyPr/>
          <a:lstStyle/>
          <a:p>
            <a:fld id="{93366E06-8FF1-4443-8446-35BCBF4E955A}" type="slidenum">
              <a:rPr lang="en-CA" smtClean="0"/>
              <a:pPr/>
              <a:t>153</a:t>
            </a:fld>
            <a:endParaRPr lang="en-C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612">
              <a:defRPr/>
            </a:pPr>
            <a:r>
              <a:rPr lang="en-CA" dirty="0" smtClean="0"/>
              <a:t>FkRv-33 and traditional</a:t>
            </a:r>
            <a:r>
              <a:rPr lang="en-CA" baseline="0" dirty="0" smtClean="0"/>
              <a:t> use CMT = </a:t>
            </a:r>
            <a:r>
              <a:rPr lang="en-CA" dirty="0" smtClean="0"/>
              <a:t>Features 1 and 2</a:t>
            </a:r>
            <a:r>
              <a:rPr lang="en-CA" baseline="0" dirty="0" smtClean="0"/>
              <a:t> – originally was going to assess as composite, but once in the field, I assessed as individual features. This was mainly because the CMTs were within the harvest area and the cultural depression/cache pit was excluded and on the edge just outside the block.</a:t>
            </a:r>
            <a:endParaRPr lang="en-CA" dirty="0" smtClean="0"/>
          </a:p>
          <a:p>
            <a:pPr defTabSz="966612">
              <a:defRPr/>
            </a:pPr>
            <a:endParaRPr lang="en-CA" dirty="0" smtClean="0"/>
          </a:p>
          <a:p>
            <a:pPr defTabSz="966612">
              <a:defRPr/>
            </a:pPr>
            <a:r>
              <a:rPr lang="en-CA" dirty="0" err="1" smtClean="0"/>
              <a:t>FkRv</a:t>
            </a:r>
            <a:r>
              <a:rPr lang="en-CA" dirty="0" smtClean="0"/>
              <a:t>- 34 - Features</a:t>
            </a:r>
            <a:r>
              <a:rPr lang="en-CA" baseline="0" dirty="0" smtClean="0"/>
              <a:t> 3 and 4– treated as a composite feature for assessment</a:t>
            </a:r>
            <a:endParaRPr lang="en-CA" dirty="0" smtClean="0"/>
          </a:p>
          <a:p>
            <a:endParaRPr lang="en-CA" dirty="0"/>
          </a:p>
        </p:txBody>
      </p:sp>
      <p:sp>
        <p:nvSpPr>
          <p:cNvPr id="4" name="Slide Number Placeholder 3"/>
          <p:cNvSpPr>
            <a:spLocks noGrp="1"/>
          </p:cNvSpPr>
          <p:nvPr>
            <p:ph type="sldNum" sz="quarter" idx="10"/>
          </p:nvPr>
        </p:nvSpPr>
        <p:spPr/>
        <p:txBody>
          <a:bodyPr/>
          <a:lstStyle/>
          <a:p>
            <a:fld id="{93366E06-8FF1-4443-8446-35BCBF4E955A}" type="slidenum">
              <a:rPr lang="en-CA" smtClean="0"/>
              <a:pPr/>
              <a:t>154</a:t>
            </a:fld>
            <a:endParaRPr lang="en-C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612">
              <a:defRPr/>
            </a:pPr>
            <a:r>
              <a:rPr lang="en-CA" dirty="0" smtClean="0"/>
              <a:t>FkRv-33 and traditional</a:t>
            </a:r>
            <a:r>
              <a:rPr lang="en-CA" baseline="0" dirty="0" smtClean="0"/>
              <a:t> use CMT = </a:t>
            </a:r>
            <a:r>
              <a:rPr lang="en-CA" dirty="0" smtClean="0"/>
              <a:t>Features 1 and 2</a:t>
            </a:r>
            <a:r>
              <a:rPr lang="en-CA" baseline="0" dirty="0" smtClean="0"/>
              <a:t> – treated as individual features for assessment</a:t>
            </a:r>
            <a:endParaRPr lang="en-CA" dirty="0" smtClean="0"/>
          </a:p>
          <a:p>
            <a:pPr defTabSz="966612">
              <a:defRPr/>
            </a:pPr>
            <a:endParaRPr lang="en-CA" dirty="0" smtClean="0"/>
          </a:p>
          <a:p>
            <a:pPr defTabSz="966612">
              <a:defRPr/>
            </a:pPr>
            <a:r>
              <a:rPr lang="en-CA" dirty="0" err="1" smtClean="0"/>
              <a:t>FkRv</a:t>
            </a:r>
            <a:r>
              <a:rPr lang="en-CA" dirty="0" smtClean="0"/>
              <a:t>- 34 - Features</a:t>
            </a:r>
            <a:r>
              <a:rPr lang="en-CA" baseline="0" dirty="0" smtClean="0"/>
              <a:t> 3 and 4– treated as a composite feature for assessment</a:t>
            </a:r>
            <a:endParaRPr lang="en-CA" dirty="0" smtClean="0"/>
          </a:p>
          <a:p>
            <a:endParaRPr lang="en-CA" dirty="0"/>
          </a:p>
        </p:txBody>
      </p:sp>
      <p:sp>
        <p:nvSpPr>
          <p:cNvPr id="4" name="Slide Number Placeholder 3"/>
          <p:cNvSpPr>
            <a:spLocks noGrp="1"/>
          </p:cNvSpPr>
          <p:nvPr>
            <p:ph type="sldNum" sz="quarter" idx="10"/>
          </p:nvPr>
        </p:nvSpPr>
        <p:spPr/>
        <p:txBody>
          <a:bodyPr/>
          <a:lstStyle/>
          <a:p>
            <a:fld id="{93366E06-8FF1-4443-8446-35BCBF4E955A}" type="slidenum">
              <a:rPr lang="en-CA" smtClean="0"/>
              <a:pPr/>
              <a:t>155</a:t>
            </a:fld>
            <a:endParaRPr lang="en-CA"/>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Features</a:t>
            </a:r>
            <a:r>
              <a:rPr lang="en-CA" baseline="0" dirty="0" smtClean="0"/>
              <a:t> 5, 6 and 7 – treated as a composite feature for assessment</a:t>
            </a:r>
            <a:endParaRPr lang="en-CA" dirty="0"/>
          </a:p>
        </p:txBody>
      </p:sp>
      <p:sp>
        <p:nvSpPr>
          <p:cNvPr id="4" name="Slide Number Placeholder 3"/>
          <p:cNvSpPr>
            <a:spLocks noGrp="1"/>
          </p:cNvSpPr>
          <p:nvPr>
            <p:ph type="sldNum" sz="quarter" idx="10"/>
          </p:nvPr>
        </p:nvSpPr>
        <p:spPr/>
        <p:txBody>
          <a:bodyPr/>
          <a:lstStyle/>
          <a:p>
            <a:fld id="{93366E06-8FF1-4443-8446-35BCBF4E955A}" type="slidenum">
              <a:rPr lang="en-CA" smtClean="0"/>
              <a:pPr/>
              <a:t>156</a:t>
            </a:fld>
            <a:endParaRPr lang="en-C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Rest of Form A</a:t>
            </a:r>
            <a:r>
              <a:rPr lang="en-CA" baseline="0" dirty="0" smtClean="0"/>
              <a:t> is the block summary filled out after the field work is complete.</a:t>
            </a:r>
            <a:endParaRPr lang="en-CA" dirty="0"/>
          </a:p>
        </p:txBody>
      </p:sp>
      <p:sp>
        <p:nvSpPr>
          <p:cNvPr id="4" name="Slide Number Placeholder 3"/>
          <p:cNvSpPr>
            <a:spLocks noGrp="1"/>
          </p:cNvSpPr>
          <p:nvPr>
            <p:ph type="sldNum" sz="quarter" idx="10"/>
          </p:nvPr>
        </p:nvSpPr>
        <p:spPr/>
        <p:txBody>
          <a:bodyPr/>
          <a:lstStyle/>
          <a:p>
            <a:fld id="{93366E06-8FF1-4443-8446-35BCBF4E955A}" type="slidenum">
              <a:rPr lang="en-CA" smtClean="0"/>
              <a:pPr/>
              <a:t>157</a:t>
            </a:fld>
            <a:endParaRPr lang="en-C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Form B – 1 per individual feature and/or</a:t>
            </a:r>
            <a:r>
              <a:rPr lang="en-CA" baseline="0" dirty="0" smtClean="0"/>
              <a:t> per composite features</a:t>
            </a:r>
            <a:endParaRPr lang="en-CA" dirty="0" smtClean="0"/>
          </a:p>
          <a:p>
            <a:endParaRPr lang="en-CA" dirty="0"/>
          </a:p>
        </p:txBody>
      </p:sp>
      <p:sp>
        <p:nvSpPr>
          <p:cNvPr id="4" name="Slide Number Placeholder 3"/>
          <p:cNvSpPr>
            <a:spLocks noGrp="1"/>
          </p:cNvSpPr>
          <p:nvPr>
            <p:ph type="sldNum" sz="quarter" idx="10"/>
          </p:nvPr>
        </p:nvSpPr>
        <p:spPr/>
        <p:txBody>
          <a:bodyPr/>
          <a:lstStyle/>
          <a:p>
            <a:fld id="{93366E06-8FF1-4443-8446-35BCBF4E955A}" type="slidenum">
              <a:rPr lang="en-CA" smtClean="0"/>
              <a:pPr/>
              <a:t>158</a:t>
            </a:fld>
            <a:endParaRPr lang="en-C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Location – at discretion</a:t>
            </a:r>
            <a:r>
              <a:rPr lang="en-CA" baseline="0" dirty="0" smtClean="0"/>
              <a:t> of field assessor – confidentiality, sensitivity</a:t>
            </a:r>
          </a:p>
          <a:p>
            <a:endParaRPr lang="en-CA" baseline="0" dirty="0" smtClean="0"/>
          </a:p>
          <a:p>
            <a:r>
              <a:rPr lang="en-CA" baseline="0" dirty="0" smtClean="0"/>
              <a:t>This example is for Feature 2 – FkRv-33 CMTs – assessed as ‘individual features’</a:t>
            </a:r>
          </a:p>
          <a:p>
            <a:endParaRPr lang="en-CA" baseline="0" dirty="0" smtClean="0"/>
          </a:p>
          <a:p>
            <a:r>
              <a:rPr lang="en-CA" baseline="0" dirty="0" smtClean="0"/>
              <a:t>Note that a stand of CMTS (homogenous) is considered a ‘single feature’</a:t>
            </a:r>
            <a:endParaRPr lang="en-CA" dirty="0"/>
          </a:p>
        </p:txBody>
      </p:sp>
      <p:sp>
        <p:nvSpPr>
          <p:cNvPr id="4" name="Slide Number Placeholder 3"/>
          <p:cNvSpPr>
            <a:spLocks noGrp="1"/>
          </p:cNvSpPr>
          <p:nvPr>
            <p:ph type="sldNum" sz="quarter" idx="10"/>
          </p:nvPr>
        </p:nvSpPr>
        <p:spPr/>
        <p:txBody>
          <a:bodyPr/>
          <a:lstStyle/>
          <a:p>
            <a:fld id="{93366E06-8FF1-4443-8446-35BCBF4E955A}" type="slidenum">
              <a:rPr lang="en-CA" smtClean="0"/>
              <a:pPr/>
              <a:t>159</a:t>
            </a:fld>
            <a:endParaRPr lang="en-CA"/>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For </a:t>
            </a:r>
            <a:r>
              <a:rPr lang="en-CA" dirty="0" err="1" smtClean="0"/>
              <a:t>FkRv</a:t>
            </a:r>
            <a:r>
              <a:rPr lang="en-CA" baseline="0" dirty="0" smtClean="0"/>
              <a:t> -32 : 65 hectare site</a:t>
            </a:r>
          </a:p>
          <a:p>
            <a:endParaRPr lang="en-CA" baseline="0" dirty="0" smtClean="0"/>
          </a:p>
          <a:p>
            <a:r>
              <a:rPr lang="en-CA" baseline="0" dirty="0" smtClean="0"/>
              <a:t>Features 5, 6 and 7 are assessed as a composite – all excluded within a stand of trees outside the block within one archaeological site (as per AIA)</a:t>
            </a:r>
            <a:endParaRPr lang="en-CA" dirty="0"/>
          </a:p>
        </p:txBody>
      </p:sp>
      <p:sp>
        <p:nvSpPr>
          <p:cNvPr id="4" name="Slide Number Placeholder 3"/>
          <p:cNvSpPr>
            <a:spLocks noGrp="1"/>
          </p:cNvSpPr>
          <p:nvPr>
            <p:ph type="sldNum" sz="quarter" idx="10"/>
          </p:nvPr>
        </p:nvSpPr>
        <p:spPr/>
        <p:txBody>
          <a:bodyPr/>
          <a:lstStyle/>
          <a:p>
            <a:fld id="{93366E06-8FF1-4443-8446-35BCBF4E955A}" type="slidenum">
              <a:rPr lang="en-CA" smtClean="0"/>
              <a:pPr/>
              <a:t>160</a:t>
            </a:fld>
            <a:endParaRPr lang="en-C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Before</a:t>
            </a:r>
            <a:r>
              <a:rPr lang="en-CA" baseline="0" dirty="0" smtClean="0"/>
              <a:t> going into the field, r</a:t>
            </a:r>
            <a:r>
              <a:rPr lang="en-CA" dirty="0" smtClean="0"/>
              <a:t>eview</a:t>
            </a:r>
            <a:r>
              <a:rPr lang="en-CA" baseline="0" dirty="0" smtClean="0"/>
              <a:t> any:</a:t>
            </a:r>
            <a:endParaRPr lang="en-CA" dirty="0" smtClean="0"/>
          </a:p>
          <a:p>
            <a:endParaRPr lang="en-CA" dirty="0" smtClean="0"/>
          </a:p>
          <a:p>
            <a:r>
              <a:rPr lang="en-CA" dirty="0" smtClean="0"/>
              <a:t>Management recommendations by First</a:t>
            </a:r>
            <a:r>
              <a:rPr lang="en-CA" baseline="0" dirty="0" smtClean="0"/>
              <a:t> Nations, or established protocols for site management (e.g. cultural trail management protocol) </a:t>
            </a:r>
          </a:p>
          <a:p>
            <a:endParaRPr lang="en-CA" baseline="0" dirty="0" smtClean="0"/>
          </a:p>
          <a:p>
            <a:r>
              <a:rPr lang="en-CA" baseline="0" dirty="0" smtClean="0"/>
              <a:t>AIA recommendations or site alteration permits</a:t>
            </a:r>
          </a:p>
          <a:p>
            <a:endParaRPr lang="en-CA" baseline="0" dirty="0" smtClean="0"/>
          </a:p>
          <a:p>
            <a:r>
              <a:rPr lang="en-CA" baseline="0" dirty="0" smtClean="0"/>
              <a:t>Site plan for cutblocks and any actions to conserve or protect CHRs</a:t>
            </a:r>
          </a:p>
          <a:p>
            <a:endParaRPr lang="en-CA" baseline="0" dirty="0" smtClean="0"/>
          </a:p>
          <a:p>
            <a:r>
              <a:rPr lang="en-CA" baseline="0" dirty="0" smtClean="0"/>
              <a:t>FSP results or strategies</a:t>
            </a:r>
          </a:p>
          <a:p>
            <a:endParaRPr lang="en-CA" baseline="0" dirty="0" smtClean="0"/>
          </a:p>
          <a:p>
            <a:r>
              <a:rPr lang="en-CA" baseline="0" dirty="0" smtClean="0"/>
              <a:t>Info sharing/ consultation records</a:t>
            </a:r>
          </a:p>
          <a:p>
            <a:endParaRPr lang="en-CA" dirty="0"/>
          </a:p>
        </p:txBody>
      </p:sp>
      <p:sp>
        <p:nvSpPr>
          <p:cNvPr id="4" name="Slide Number Placeholder 3"/>
          <p:cNvSpPr>
            <a:spLocks noGrp="1"/>
          </p:cNvSpPr>
          <p:nvPr>
            <p:ph type="sldNum" sz="quarter" idx="10"/>
          </p:nvPr>
        </p:nvSpPr>
        <p:spPr/>
        <p:txBody>
          <a:bodyPr/>
          <a:lstStyle/>
          <a:p>
            <a:fld id="{93366E06-8FF1-4443-8446-35BCBF4E955A}" type="slidenum">
              <a:rPr lang="en-CA" smtClean="0"/>
              <a:pPr/>
              <a:t>161</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dirty="0"/>
          </a:p>
        </p:txBody>
      </p:sp>
      <p:sp>
        <p:nvSpPr>
          <p:cNvPr id="15" name="Date Placeholder 14"/>
          <p:cNvSpPr>
            <a:spLocks noGrp="1"/>
          </p:cNvSpPr>
          <p:nvPr>
            <p:ph type="dt" sz="half" idx="10"/>
          </p:nvPr>
        </p:nvSpPr>
        <p:spPr/>
        <p:txBody>
          <a:bodyPr/>
          <a:lstStyle/>
          <a:p>
            <a:fld id="{98D7F080-7FDB-4ABA-B069-E8413A341584}" type="datetime1">
              <a:rPr lang="en-US" smtClean="0"/>
              <a:pPr/>
              <a:t>10/31/2012</a:t>
            </a:fld>
            <a:endParaRPr lang="en-US" dirty="0"/>
          </a:p>
        </p:txBody>
      </p:sp>
      <p:sp>
        <p:nvSpPr>
          <p:cNvPr id="16" name="Slide Number Placeholder 15"/>
          <p:cNvSpPr>
            <a:spLocks noGrp="1"/>
          </p:cNvSpPr>
          <p:nvPr>
            <p:ph type="sldNum" sz="quarter" idx="11"/>
          </p:nvPr>
        </p:nvSpPr>
        <p:spPr/>
        <p:txBody>
          <a:bodyPr/>
          <a:lstStyle/>
          <a:p>
            <a:fld id="{8A879866-70F5-4DCB-8677-D8E85944F337}" type="slidenum">
              <a:rPr lang="en-US" smtClean="0"/>
              <a:pPr/>
              <a:t>‹#›</a:t>
            </a:fld>
            <a:endParaRPr lang="en-US" dirty="0"/>
          </a:p>
        </p:txBody>
      </p:sp>
      <p:sp>
        <p:nvSpPr>
          <p:cNvPr id="17" name="Footer Placeholder 16"/>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93B8EDB9-43C0-4FB9-850A-4074D0E115AC}" type="datetime1">
              <a:rPr lang="en-US" smtClean="0"/>
              <a:pPr/>
              <a:t>10/31/2012</a:t>
            </a:fld>
            <a:endParaRPr lang="en-US" dirty="0"/>
          </a:p>
        </p:txBody>
      </p:sp>
      <p:sp>
        <p:nvSpPr>
          <p:cNvPr id="15" name="Slide Number Placeholder 14"/>
          <p:cNvSpPr>
            <a:spLocks noGrp="1"/>
          </p:cNvSpPr>
          <p:nvPr>
            <p:ph type="sldNum" sz="quarter" idx="15"/>
          </p:nvPr>
        </p:nvSpPr>
        <p:spPr/>
        <p:txBody>
          <a:bodyPr/>
          <a:lstStyle>
            <a:lvl1pPr algn="ctr">
              <a:defRPr/>
            </a:lvl1pPr>
          </a:lstStyle>
          <a:p>
            <a:fld id="{8A879866-70F5-4DCB-8677-D8E85944F337}" type="slidenum">
              <a:rPr lang="en-US" smtClean="0"/>
              <a:pPr/>
              <a:t>‹#›</a:t>
            </a:fld>
            <a:endParaRPr lang="en-US" dirty="0"/>
          </a:p>
        </p:txBody>
      </p:sp>
      <p:sp>
        <p:nvSpPr>
          <p:cNvPr id="16" name="Footer Placeholder 15"/>
          <p:cNvSpPr>
            <a:spLocks noGrp="1"/>
          </p:cNvSpPr>
          <p:nvPr>
            <p:ph type="ftr" sz="quarter" idx="16"/>
          </p:nvPr>
        </p:nvSpPr>
        <p:spPr/>
        <p:txBody>
          <a:bodyPr/>
          <a:lstStyle/>
          <a:p>
            <a:endParaRPr lang="en-US" dirty="0"/>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9117150-7FB0-460B-AE6C-9E70833AF232}" type="datetime1">
              <a:rPr lang="en-US" smtClean="0"/>
              <a:pPr/>
              <a:t>10/31/2012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879866-70F5-4DCB-8677-D8E85944F337}" type="slidenum">
              <a:rPr lang="en-US" smtClean="0"/>
              <a:pPr/>
              <a:t>‹#›</a:t>
            </a:fld>
            <a:endParaRPr lang="en-US" dirty="0"/>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964A4BB-EE19-4D5A-92DD-1B8E24FDB9D6}" type="datetime1">
              <a:rPr lang="en-US" smtClean="0"/>
              <a:pPr/>
              <a:t>10/31/2012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879866-70F5-4DCB-8677-D8E85944F337}" type="slidenum">
              <a:rPr lang="en-US" smtClean="0"/>
              <a:pPr/>
              <a:t>‹#›</a:t>
            </a:fld>
            <a:endParaRPr lang="en-US" dirty="0"/>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8A879866-70F5-4DCB-8677-D8E85944F337}" type="slidenum">
              <a:rPr lang="en-US" smtClean="0"/>
              <a:pPr/>
              <a:t>‹#›</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7" name="Date Placeholder 6"/>
          <p:cNvSpPr>
            <a:spLocks noGrp="1"/>
          </p:cNvSpPr>
          <p:nvPr>
            <p:ph type="dt" sz="half" idx="10"/>
          </p:nvPr>
        </p:nvSpPr>
        <p:spPr/>
        <p:txBody>
          <a:bodyPr/>
          <a:lstStyle/>
          <a:p>
            <a:fld id="{36F2204C-017F-4471-A2C1-CE4EAE06D531}" type="datetime1">
              <a:rPr lang="en-US" smtClean="0"/>
              <a:pPr/>
              <a:t>10/31/2012</a:t>
            </a:fld>
            <a:endParaRPr lang="en-US" dirty="0"/>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6094EFA-EC2B-47D5-BA6F-BBB39C357292}" type="datetime1">
              <a:rPr lang="en-US" smtClean="0"/>
              <a:pPr/>
              <a:t>10/31/2012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879866-70F5-4DCB-8677-D8E85944F337}" type="slidenum">
              <a:rPr lang="en-US" smtClean="0"/>
              <a:pPr/>
              <a:t>‹#›</a:t>
            </a:fld>
            <a:endParaRPr lang="en-US" dirty="0"/>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6DAE3B-E7E0-42B3-B412-63BD4317EFFC}" type="datetime1">
              <a:rPr lang="en-US" smtClean="0"/>
              <a:pPr/>
              <a:t>10/31/2012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879866-70F5-4DCB-8677-D8E85944F33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49EBD486-AF82-4FF7-B979-8FFAFCAA1D27}" type="datetime1">
              <a:rPr lang="en-US" smtClean="0"/>
              <a:pPr/>
              <a:t>10/31/2012</a:t>
            </a:fld>
            <a:endParaRPr lang="en-US" dirty="0"/>
          </a:p>
        </p:txBody>
      </p:sp>
      <p:sp>
        <p:nvSpPr>
          <p:cNvPr id="9" name="Slide Number Placeholder 8"/>
          <p:cNvSpPr>
            <a:spLocks noGrp="1"/>
          </p:cNvSpPr>
          <p:nvPr>
            <p:ph type="sldNum" sz="quarter" idx="15"/>
          </p:nvPr>
        </p:nvSpPr>
        <p:spPr/>
        <p:txBody>
          <a:bodyPr/>
          <a:lstStyle/>
          <a:p>
            <a:fld id="{8A879866-70F5-4DCB-8677-D8E85944F337}" type="slidenum">
              <a:rPr lang="en-US" smtClean="0"/>
              <a:pPr/>
              <a:t>‹#›</a:t>
            </a:fld>
            <a:endParaRPr lang="en-US" dirty="0"/>
          </a:p>
        </p:txBody>
      </p:sp>
      <p:sp>
        <p:nvSpPr>
          <p:cNvPr id="10" name="Footer Placeholder 9"/>
          <p:cNvSpPr>
            <a:spLocks noGrp="1"/>
          </p:cNvSpPr>
          <p:nvPr>
            <p:ph type="ftr" sz="quarter" idx="16"/>
          </p:nvPr>
        </p:nvSpPr>
        <p:spPr/>
        <p:txBody>
          <a:body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A029CE24-746C-4D2C-ACE3-75C38CADCA5C}" type="datetime1">
              <a:rPr lang="en-US" smtClean="0"/>
              <a:pPr/>
              <a:t>10/31/2012</a:t>
            </a:fld>
            <a:endParaRPr lang="en-US" dirty="0"/>
          </a:p>
        </p:txBody>
      </p:sp>
      <p:sp>
        <p:nvSpPr>
          <p:cNvPr id="9" name="Slide Number Placeholder 8"/>
          <p:cNvSpPr>
            <a:spLocks noGrp="1"/>
          </p:cNvSpPr>
          <p:nvPr>
            <p:ph type="sldNum" sz="quarter" idx="11"/>
          </p:nvPr>
        </p:nvSpPr>
        <p:spPr/>
        <p:txBody>
          <a:bodyPr/>
          <a:lstStyle/>
          <a:p>
            <a:fld id="{8A879866-70F5-4DCB-8677-D8E85944F337}"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3A0489E-B9A5-45CB-BB1B-6374A44CB60C}" type="datetime1">
              <a:rPr lang="en-US" smtClean="0"/>
              <a:pPr/>
              <a:t>10/31/2012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879866-70F5-4DCB-8677-D8E85944F33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D37F305-AB37-46BC-A0FB-9B046DAB342E}" type="datetime1">
              <a:rPr lang="en-US" smtClean="0"/>
              <a:pPr/>
              <a:t>10/31/2012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879866-70F5-4DCB-8677-D8E85944F337}"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3638"/>
            <a:ext cx="2133600" cy="457200"/>
          </a:xfrm>
        </p:spPr>
        <p:txBody>
          <a:bodyPr/>
          <a:lstStyle>
            <a:lvl1pPr>
              <a:defRPr/>
            </a:lvl1pPr>
          </a:lstStyle>
          <a:p>
            <a:fld id="{867F6D1C-87D5-41F1-95C4-3C1FAFAE32FC}" type="datetime1">
              <a:rPr lang="en-US" smtClean="0"/>
              <a:pPr/>
              <a:t>10/31/2012</a:t>
            </a:fld>
            <a:endParaRPr lang="en-US" dirty="0"/>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dirty="0"/>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fld id="{4963EE4C-997A-4CA9-BE10-810F1C5E5D95}" type="slidenum">
              <a:rPr lang="en-US"/>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3638"/>
            <a:ext cx="2133600" cy="457200"/>
          </a:xfrm>
        </p:spPr>
        <p:txBody>
          <a:bodyPr/>
          <a:lstStyle>
            <a:lvl1pPr>
              <a:defRPr/>
            </a:lvl1pPr>
          </a:lstStyle>
          <a:p>
            <a:fld id="{69AA8A33-1025-428A-90A5-66F3B534F607}" type="datetime1">
              <a:rPr lang="en-US" smtClean="0"/>
              <a:pPr/>
              <a:t>10/31/2012</a:t>
            </a:fld>
            <a:endParaRPr lang="en-US" dirty="0"/>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dirty="0"/>
          </a:p>
        </p:txBody>
      </p:sp>
      <p:sp>
        <p:nvSpPr>
          <p:cNvPr id="5" name="Slide Number Placeholder 4"/>
          <p:cNvSpPr>
            <a:spLocks noGrp="1"/>
          </p:cNvSpPr>
          <p:nvPr>
            <p:ph type="sldNum" sz="quarter" idx="12"/>
          </p:nvPr>
        </p:nvSpPr>
        <p:spPr>
          <a:xfrm>
            <a:off x="6553200" y="6243638"/>
            <a:ext cx="2133600" cy="457200"/>
          </a:xfrm>
        </p:spPr>
        <p:txBody>
          <a:bodyPr/>
          <a:lstStyle>
            <a:lvl1pPr>
              <a:defRPr/>
            </a:lvl1pPr>
          </a:lstStyle>
          <a:p>
            <a:fld id="{34EB13F6-E514-426A-9D1F-BCCA5DC2B7B6}"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90079EF0-425E-4538-A8AD-1DBD97251E70}" type="datetime1">
              <a:rPr lang="en-US" smtClean="0"/>
              <a:pPr/>
              <a:t>10/31/2012</a:t>
            </a:fld>
            <a:endParaRPr lang="en-US" dirty="0"/>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dirty="0"/>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8A879866-70F5-4DCB-8677-D8E85944F337}" type="slidenum">
              <a:rPr lang="en-US" smtClean="0"/>
              <a:pPr/>
              <a:t>‹#›</a:t>
            </a:fld>
            <a:endParaRPr lang="en-US" dirty="0"/>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hf hdr="0" ftr="0" dt="0"/>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youtube.com/user/frep101"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12.xml"/></Relationships>
</file>

<file path=ppt/slides/_rels/slide111.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122.jpeg"/></Relationships>
</file>

<file path=ppt/slides/_rels/slide150.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151.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125.jpeg"/></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127.jpeg"/></Relationships>
</file>

<file path=ppt/slides/_rels/slide154.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32.xml"/><Relationship Id="rId1" Type="http://schemas.openxmlformats.org/officeDocument/2006/relationships/slideLayout" Target="../slideLayouts/slideLayout4.xml"/><Relationship Id="rId5" Type="http://schemas.openxmlformats.org/officeDocument/2006/relationships/image" Target="../media/image130.jpeg"/><Relationship Id="rId4" Type="http://schemas.openxmlformats.org/officeDocument/2006/relationships/image" Target="../media/image129.jpeg"/></Relationships>
</file>

<file path=ppt/slides/_rels/slide155.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33.xml"/><Relationship Id="rId1" Type="http://schemas.openxmlformats.org/officeDocument/2006/relationships/slideLayout" Target="../slideLayouts/slideLayout4.xml"/><Relationship Id="rId5" Type="http://schemas.openxmlformats.org/officeDocument/2006/relationships/image" Target="../media/image132.jpeg"/><Relationship Id="rId4" Type="http://schemas.openxmlformats.org/officeDocument/2006/relationships/image" Target="../media/image129.jpeg"/></Relationships>
</file>

<file path=ppt/slides/_rels/slide156.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image" Target="../media/image134.jpeg"/></Relationships>
</file>

<file path=ppt/slides/_rels/slide157.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158.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159.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160.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6.xml"/></Relationships>
</file>

<file path=ppt/slides/_rels/slide165.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image" Target="../media/image142.jpeg"/><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144.jpeg"/><Relationship Id="rId1" Type="http://schemas.openxmlformats.org/officeDocument/2006/relationships/slideLayout" Target="../slideLayouts/slideLayout6.xml"/></Relationships>
</file>

<file path=ppt/slides/_rels/slide167.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image" Target="../media/image146.jpeg"/><Relationship Id="rId1" Type="http://schemas.openxmlformats.org/officeDocument/2006/relationships/slideLayout" Target="../slideLayouts/slideLayout6.xml"/><Relationship Id="rId4" Type="http://schemas.openxmlformats.org/officeDocument/2006/relationships/image" Target="../media/image148.jpeg"/></Relationships>
</file>

<file path=ppt/slides/_rels/slide168.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image" Target="../media/image149.jpeg"/><Relationship Id="rId1" Type="http://schemas.openxmlformats.org/officeDocument/2006/relationships/slideLayout" Target="../slideLayouts/slideLayout6.xml"/></Relationships>
</file>

<file path=ppt/slides/_rels/slide169.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6.xml"/></Relationships>
</file>

<file path=ppt/slides/_rels/slide170.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jpeg"/><Relationship Id="rId1" Type="http://schemas.openxmlformats.org/officeDocument/2006/relationships/slideLayout" Target="../slideLayouts/slideLayout6.xml"/></Relationships>
</file>

<file path=ppt/slides/_rels/slide171.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image" Target="../media/image154.jpeg"/><Relationship Id="rId1" Type="http://schemas.openxmlformats.org/officeDocument/2006/relationships/slideLayout" Target="../slideLayouts/slideLayout6.xml"/><Relationship Id="rId4" Type="http://schemas.openxmlformats.org/officeDocument/2006/relationships/image" Target="../media/image156.jpeg"/></Relationships>
</file>

<file path=ppt/slides/_rels/slide172.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6.xml"/></Relationships>
</file>

<file path=ppt/slides/_rels/slide173.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6.xml"/></Relationships>
</file>

<file path=ppt/slides/_rels/slide174.xml.rels><?xml version="1.0" encoding="UTF-8" standalone="yes"?>
<Relationships xmlns="http://schemas.openxmlformats.org/package/2006/relationships"><Relationship Id="rId2" Type="http://schemas.openxmlformats.org/officeDocument/2006/relationships/image" Target="../media/image159.jpeg"/><Relationship Id="rId1" Type="http://schemas.openxmlformats.org/officeDocument/2006/relationships/slideLayout" Target="../slideLayouts/slideLayout6.xml"/></Relationships>
</file>

<file path=ppt/slides/_rels/slide175.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6.xml"/></Relationships>
</file>

<file path=ppt/slides/_rels/slide176.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6.xml"/></Relationships>
</file>

<file path=ppt/slides/_rels/slide177.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6.xml"/></Relationships>
</file>

<file path=ppt/slides/_rels/slide178.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image" Target="../media/image163.jpeg"/><Relationship Id="rId1" Type="http://schemas.openxmlformats.org/officeDocument/2006/relationships/slideLayout" Target="../slideLayouts/slideLayout6.xml"/><Relationship Id="rId4" Type="http://schemas.openxmlformats.org/officeDocument/2006/relationships/image" Target="../media/image165.jpeg"/></Relationships>
</file>

<file path=ppt/slides/_rels/slide179.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6.xml"/></Relationships>
</file>

<file path=ppt/slides/_rels/slide180.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6.xml"/></Relationships>
</file>

<file path=ppt/slides/_rels/slide181.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6.xml"/></Relationships>
</file>

<file path=ppt/slides/_rels/slide182.xml.rels><?xml version="1.0" encoding="UTF-8" standalone="yes"?>
<Relationships xmlns="http://schemas.openxmlformats.org/package/2006/relationships"><Relationship Id="rId3" Type="http://schemas.openxmlformats.org/officeDocument/2006/relationships/image" Target="../media/image170.jpeg"/><Relationship Id="rId2" Type="http://schemas.openxmlformats.org/officeDocument/2006/relationships/image" Target="../media/image169.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0" y="609600"/>
            <a:ext cx="8229600" cy="1524000"/>
          </a:xfrm>
        </p:spPr>
        <p:txBody>
          <a:bodyPr>
            <a:normAutofit/>
          </a:bodyPr>
          <a:lstStyle/>
          <a:p>
            <a:pPr algn="r"/>
            <a:r>
              <a:rPr lang="en-US" dirty="0" smtClean="0">
                <a:effectLst>
                  <a:outerShdw blurRad="38100" dist="38100" dir="2700000" algn="tl">
                    <a:srgbClr val="000000">
                      <a:alpha val="43137"/>
                    </a:srgbClr>
                  </a:outerShdw>
                </a:effectLst>
              </a:rPr>
              <a:t>Cultural Heritage Resources (CHR) </a:t>
            </a:r>
            <a:br>
              <a:rPr lang="en-US" dirty="0" smtClean="0">
                <a:effectLst>
                  <a:outerShdw blurRad="38100" dist="38100" dir="2700000" algn="tl">
                    <a:srgbClr val="000000">
                      <a:alpha val="43137"/>
                    </a:srgbClr>
                  </a:outerShdw>
                </a:effectLst>
              </a:rPr>
            </a:br>
            <a:r>
              <a:rPr lang="en-US" dirty="0" smtClean="0">
                <a:effectLst>
                  <a:outerShdw blurRad="38100" dist="38100" dir="2700000" algn="tl">
                    <a:srgbClr val="000000">
                      <a:alpha val="43137"/>
                    </a:srgbClr>
                  </a:outerShdw>
                </a:effectLst>
              </a:rPr>
              <a:t>Resource Stewardship Monitoring</a:t>
            </a:r>
            <a:endParaRPr lang="en-CA" dirty="0"/>
          </a:p>
        </p:txBody>
      </p:sp>
      <p:pic>
        <p:nvPicPr>
          <p:cNvPr id="190466" name="Picture 2" descr="\\Door\PBRADFOR$\PROFILE\DESKTOP\logo_final.jpg"/>
          <p:cNvPicPr>
            <a:picLocks noChangeAspect="1" noChangeArrowheads="1"/>
          </p:cNvPicPr>
          <p:nvPr/>
        </p:nvPicPr>
        <p:blipFill>
          <a:blip r:embed="rId2" cstate="screen"/>
          <a:srcRect/>
          <a:stretch>
            <a:fillRect/>
          </a:stretch>
        </p:blipFill>
        <p:spPr bwMode="auto">
          <a:xfrm>
            <a:off x="685800" y="2438400"/>
            <a:ext cx="2305050" cy="3788217"/>
          </a:xfrm>
          <a:prstGeom prst="rect">
            <a:avLst/>
          </a:prstGeom>
          <a:noFill/>
        </p:spPr>
      </p:pic>
      <p:pic>
        <p:nvPicPr>
          <p:cNvPr id="60418" name="Picture 2" descr="\\Door\PBRADFOR$\My Pictures\Picture\for thomas\IMG_1648.JPG"/>
          <p:cNvPicPr>
            <a:picLocks noChangeAspect="1" noChangeArrowheads="1"/>
          </p:cNvPicPr>
          <p:nvPr/>
        </p:nvPicPr>
        <p:blipFill>
          <a:blip r:embed="rId3" cstate="screen"/>
          <a:srcRect/>
          <a:stretch>
            <a:fillRect/>
          </a:stretch>
        </p:blipFill>
        <p:spPr bwMode="auto">
          <a:xfrm>
            <a:off x="3276600" y="2514600"/>
            <a:ext cx="5410200" cy="3606800"/>
          </a:xfrm>
          <a:prstGeom prst="rect">
            <a:avLst/>
          </a:prstGeom>
          <a:noFill/>
        </p:spPr>
      </p:pic>
      <p:sp>
        <p:nvSpPr>
          <p:cNvPr id="5" name="Slide Number Placeholder 4"/>
          <p:cNvSpPr>
            <a:spLocks noGrp="1"/>
          </p:cNvSpPr>
          <p:nvPr>
            <p:ph type="sldNum" sz="quarter" idx="12"/>
          </p:nvPr>
        </p:nvSpPr>
        <p:spPr/>
        <p:txBody>
          <a:bodyPr/>
          <a:lstStyle/>
          <a:p>
            <a:fld id="{8A879866-70F5-4DCB-8677-D8E85944F337}" type="slidenum">
              <a:rPr lang="en-US" smtClean="0"/>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153400" cy="1371600"/>
          </a:xfrm>
        </p:spPr>
        <p:txBody>
          <a:bodyPr>
            <a:normAutofit/>
          </a:bodyPr>
          <a:lstStyle/>
          <a:p>
            <a:pPr algn="ctr"/>
            <a:r>
              <a:rPr lang="en-US" sz="4000" b="0" dirty="0" smtClean="0">
                <a:effectLst>
                  <a:outerShdw blurRad="38100" dist="38100" dir="2700000" algn="tl">
                    <a:srgbClr val="000000">
                      <a:alpha val="43137"/>
                    </a:srgbClr>
                  </a:outerShdw>
                </a:effectLst>
              </a:rPr>
              <a:t>Training Outline</a:t>
            </a:r>
            <a:br>
              <a:rPr lang="en-US" sz="4000" b="0" dirty="0" smtClean="0">
                <a:effectLst>
                  <a:outerShdw blurRad="38100" dist="38100" dir="2700000" algn="tl">
                    <a:srgbClr val="000000">
                      <a:alpha val="43137"/>
                    </a:srgbClr>
                  </a:outerShdw>
                </a:effectLst>
              </a:rPr>
            </a:br>
            <a:endParaRPr lang="en-US" sz="4000" b="0" dirty="0"/>
          </a:p>
        </p:txBody>
      </p:sp>
      <p:sp>
        <p:nvSpPr>
          <p:cNvPr id="3" name="Text Placeholder 2"/>
          <p:cNvSpPr>
            <a:spLocks noGrp="1"/>
          </p:cNvSpPr>
          <p:nvPr>
            <p:ph type="body" sz="half" idx="2"/>
          </p:nvPr>
        </p:nvSpPr>
        <p:spPr>
          <a:xfrm>
            <a:off x="4495800" y="1752600"/>
            <a:ext cx="4343400" cy="4267200"/>
          </a:xfrm>
        </p:spPr>
        <p:txBody>
          <a:bodyPr>
            <a:normAutofit fontScale="25000" lnSpcReduction="20000"/>
          </a:bodyPr>
          <a:lstStyle/>
          <a:p>
            <a:pPr marL="514350" indent="-514350">
              <a:buFont typeface="+mj-lt"/>
              <a:buAutoNum type="arabicPeriod"/>
            </a:pPr>
            <a:r>
              <a:rPr lang="en-US" sz="8000" dirty="0" smtClean="0">
                <a:cs typeface="Arial" pitchFamily="34" charset="0"/>
              </a:rPr>
              <a:t>Context </a:t>
            </a:r>
            <a:r>
              <a:rPr lang="en-US" sz="8000" dirty="0" smtClean="0">
                <a:solidFill>
                  <a:srgbClr val="FFFF00"/>
                </a:solidFill>
                <a:cs typeface="Arial" pitchFamily="34" charset="0"/>
              </a:rPr>
              <a:t>(30 minutes)</a:t>
            </a:r>
          </a:p>
          <a:p>
            <a:pPr marL="514350" indent="-514350">
              <a:buFont typeface="+mj-lt"/>
              <a:buAutoNum type="arabicPeriod"/>
            </a:pPr>
            <a:r>
              <a:rPr lang="en-US" sz="8000" dirty="0" smtClean="0"/>
              <a:t>CHR/Archaeological sites and features</a:t>
            </a:r>
            <a:r>
              <a:rPr lang="en-US" sz="8000" dirty="0" smtClean="0">
                <a:cs typeface="Arial" pitchFamily="34" charset="0"/>
              </a:rPr>
              <a:t> </a:t>
            </a:r>
            <a:r>
              <a:rPr lang="en-US" sz="8000" dirty="0" smtClean="0">
                <a:solidFill>
                  <a:srgbClr val="FFFF00"/>
                </a:solidFill>
                <a:cs typeface="Arial" pitchFamily="34" charset="0"/>
              </a:rPr>
              <a:t>(180 minutes)</a:t>
            </a:r>
          </a:p>
          <a:p>
            <a:pPr marL="514350" indent="-514350">
              <a:buFont typeface="+mj-lt"/>
              <a:buAutoNum type="arabicPeriod"/>
            </a:pPr>
            <a:r>
              <a:rPr lang="en-US" sz="8000" dirty="0" smtClean="0">
                <a:cs typeface="Arial" pitchFamily="34" charset="0"/>
              </a:rPr>
              <a:t>Filling out the Field Cards </a:t>
            </a:r>
            <a:r>
              <a:rPr lang="en-US" sz="8000" dirty="0" smtClean="0">
                <a:solidFill>
                  <a:srgbClr val="FFFF00"/>
                </a:solidFill>
                <a:cs typeface="Arial" pitchFamily="34" charset="0"/>
              </a:rPr>
              <a:t>(90 minutes)</a:t>
            </a:r>
          </a:p>
          <a:p>
            <a:pPr marL="514350" indent="-514350">
              <a:buFont typeface="+mj-lt"/>
              <a:buAutoNum type="arabicPeriod"/>
            </a:pPr>
            <a:r>
              <a:rPr lang="en-US" sz="8000" dirty="0" smtClean="0">
                <a:cs typeface="Arial" pitchFamily="34" charset="0"/>
              </a:rPr>
              <a:t>Field Practice </a:t>
            </a:r>
            <a:r>
              <a:rPr lang="en-US" sz="8000" dirty="0" smtClean="0">
                <a:solidFill>
                  <a:srgbClr val="FFFF00"/>
                </a:solidFill>
                <a:cs typeface="Arial" pitchFamily="34" charset="0"/>
              </a:rPr>
              <a:t>(1 day) </a:t>
            </a:r>
          </a:p>
          <a:p>
            <a:pPr marL="92075" indent="-92075">
              <a:buNone/>
            </a:pPr>
            <a:endParaRPr lang="en-US" sz="3100" dirty="0" smtClean="0">
              <a:latin typeface="Arial" pitchFamily="34" charset="0"/>
              <a:cs typeface="Arial" pitchFamily="34" charset="0"/>
            </a:endParaRPr>
          </a:p>
          <a:p>
            <a:pPr marL="92075" indent="-92075">
              <a:buNone/>
            </a:pPr>
            <a:r>
              <a:rPr lang="en-US" sz="3300" dirty="0" smtClean="0">
                <a:latin typeface="Arial" pitchFamily="34" charset="0"/>
                <a:cs typeface="Arial" pitchFamily="34" charset="0"/>
              </a:rPr>
              <a:t> </a:t>
            </a:r>
          </a:p>
          <a:p>
            <a:pPr marL="92075" indent="-92075"/>
            <a:endParaRPr lang="en-US" sz="3300" dirty="0" smtClean="0">
              <a:latin typeface="Arial" pitchFamily="34" charset="0"/>
              <a:cs typeface="Arial" pitchFamily="34" charset="0"/>
            </a:endParaRPr>
          </a:p>
          <a:p>
            <a:pPr marL="92075" indent="-92075"/>
            <a:endParaRPr lang="en-US" sz="3300" dirty="0" smtClean="0">
              <a:latin typeface="Arial" pitchFamily="34" charset="0"/>
              <a:cs typeface="Arial" pitchFamily="34" charset="0"/>
            </a:endParaRPr>
          </a:p>
          <a:p>
            <a:pPr>
              <a:buNone/>
            </a:pPr>
            <a:endParaRPr lang="en-US" dirty="0"/>
          </a:p>
        </p:txBody>
      </p:sp>
      <p:cxnSp>
        <p:nvCxnSpPr>
          <p:cNvPr id="5" name="Straight Connector 4"/>
          <p:cNvCxnSpPr/>
          <p:nvPr/>
        </p:nvCxnSpPr>
        <p:spPr>
          <a:xfrm>
            <a:off x="533400" y="1371600"/>
            <a:ext cx="8077200" cy="0"/>
          </a:xfrm>
          <a:prstGeom prst="line">
            <a:avLst/>
          </a:prstGeom>
        </p:spPr>
        <p:style>
          <a:lnRef idx="1">
            <a:schemeClr val="accent1"/>
          </a:lnRef>
          <a:fillRef idx="0">
            <a:schemeClr val="accent1"/>
          </a:fillRef>
          <a:effectRef idx="0">
            <a:schemeClr val="accent1"/>
          </a:effectRef>
          <a:fontRef idx="minor">
            <a:schemeClr val="tx1"/>
          </a:fontRef>
        </p:style>
      </p:cxnSp>
      <p:pic>
        <p:nvPicPr>
          <p:cNvPr id="59394" name="Picture 2" descr="\\Door\PBRADFOR$\My Pictures\Picture\for thomas\IMG_1689.JPG"/>
          <p:cNvPicPr>
            <a:picLocks noGrp="1" noChangeAspect="1" noChangeArrowheads="1"/>
          </p:cNvPicPr>
          <p:nvPr>
            <p:ph type="pic" idx="1"/>
          </p:nvPr>
        </p:nvPicPr>
        <p:blipFill>
          <a:blip r:embed="rId3" cstate="screen"/>
          <a:srcRect/>
          <a:stretch>
            <a:fillRect/>
          </a:stretch>
        </p:blipFill>
        <p:spPr bwMode="auto">
          <a:xfrm>
            <a:off x="457200" y="1752600"/>
            <a:ext cx="4040688" cy="3733800"/>
          </a:xfrm>
          <a:prstGeom prst="rect">
            <a:avLst/>
          </a:prstGeom>
          <a:noFill/>
        </p:spPr>
      </p:pic>
      <p:sp>
        <p:nvSpPr>
          <p:cNvPr id="6" name="Slide Number Placeholder 5"/>
          <p:cNvSpPr>
            <a:spLocks noGrp="1"/>
          </p:cNvSpPr>
          <p:nvPr>
            <p:ph type="sldNum" sz="quarter" idx="11"/>
          </p:nvPr>
        </p:nvSpPr>
        <p:spPr/>
        <p:txBody>
          <a:bodyPr/>
          <a:lstStyle/>
          <a:p>
            <a:fld id="{8A879866-70F5-4DCB-8677-D8E85944F337}"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7813"/>
            <a:ext cx="8229600" cy="1139825"/>
          </a:xfrm>
          <a:noFill/>
          <a:ln>
            <a:noFill/>
          </a:ln>
          <a:effectLst>
            <a:outerShdw blurRad="107950" dist="12700" dir="5400000" algn="ctr">
              <a:srgbClr val="000000"/>
            </a:outerShdw>
          </a:effectLst>
        </p:spPr>
        <p:style>
          <a:lnRef idx="1">
            <a:schemeClr val="accent4"/>
          </a:lnRef>
          <a:fillRef idx="2">
            <a:schemeClr val="accent4"/>
          </a:fillRef>
          <a:effectRef idx="1">
            <a:schemeClr val="accent4"/>
          </a:effectRef>
          <a:fontRef idx="minor">
            <a:schemeClr val="dk1"/>
          </a:fontRef>
        </p:style>
        <p:txBody>
          <a:bodyPr>
            <a:normAutofit/>
          </a:bodyPr>
          <a:lstStyle/>
          <a:p>
            <a:r>
              <a:rPr lang="en-US" dirty="0" smtClean="0">
                <a:solidFill>
                  <a:schemeClr val="tx1"/>
                </a:solidFill>
                <a:effectLst/>
              </a:rPr>
              <a:t>Cultural Heritage Resources </a:t>
            </a:r>
            <a:br>
              <a:rPr lang="en-US" dirty="0" smtClean="0">
                <a:solidFill>
                  <a:schemeClr val="tx1"/>
                </a:solidFill>
                <a:effectLst/>
              </a:rPr>
            </a:br>
            <a:endParaRPr lang="en-US" sz="2200" dirty="0">
              <a:solidFill>
                <a:schemeClr val="tx1"/>
              </a:solidFill>
              <a:effectLst/>
            </a:endParaRPr>
          </a:p>
        </p:txBody>
      </p:sp>
      <p:sp>
        <p:nvSpPr>
          <p:cNvPr id="3" name="Content Placeholder 2"/>
          <p:cNvSpPr>
            <a:spLocks noGrp="1"/>
          </p:cNvSpPr>
          <p:nvPr>
            <p:ph sz="half" idx="4294967295"/>
          </p:nvPr>
        </p:nvSpPr>
        <p:spPr>
          <a:xfrm>
            <a:off x="5105400" y="1295400"/>
            <a:ext cx="3810000" cy="4835525"/>
          </a:xfrm>
        </p:spPr>
        <p:txBody>
          <a:bodyPr>
            <a:normAutofit/>
          </a:bodyPr>
          <a:lstStyle/>
          <a:p>
            <a:pPr marL="0" indent="0">
              <a:buNone/>
            </a:pPr>
            <a:r>
              <a:rPr lang="en-US" sz="2400" dirty="0" smtClean="0"/>
              <a:t>A cultural heritage resource (CHR) is an object, a site or location of a traditional societal practice that is of historical, cultural, or archaeological significance to British Columbia, a community or an aboriginal people. </a:t>
            </a:r>
          </a:p>
          <a:p>
            <a:pPr marL="0" indent="0">
              <a:buNone/>
            </a:pPr>
            <a:r>
              <a:rPr lang="en-US" sz="2400" dirty="0" smtClean="0"/>
              <a:t>(</a:t>
            </a:r>
            <a:r>
              <a:rPr lang="en-US" sz="2400" i="1" dirty="0" smtClean="0"/>
              <a:t>Forest Act</a:t>
            </a:r>
            <a:r>
              <a:rPr lang="en-US" sz="2400" dirty="0" smtClean="0"/>
              <a:t>)</a:t>
            </a:r>
          </a:p>
          <a:p>
            <a:pPr marL="0" indent="0" algn="just">
              <a:buNone/>
            </a:pPr>
            <a:endParaRPr lang="en-US" sz="2400" dirty="0" smtClean="0"/>
          </a:p>
          <a:p>
            <a:endParaRPr lang="en-US" dirty="0"/>
          </a:p>
        </p:txBody>
      </p:sp>
      <p:pic>
        <p:nvPicPr>
          <p:cNvPr id="58370" name="Picture 2" descr="\\Door\PBRADFOR$\My Pictures\CHR and filming\015.JPG"/>
          <p:cNvPicPr>
            <a:picLocks noChangeAspect="1" noChangeArrowheads="1"/>
          </p:cNvPicPr>
          <p:nvPr/>
        </p:nvPicPr>
        <p:blipFill>
          <a:blip r:embed="rId3" cstate="screen"/>
          <a:srcRect/>
          <a:stretch>
            <a:fillRect/>
          </a:stretch>
        </p:blipFill>
        <p:spPr bwMode="auto">
          <a:xfrm>
            <a:off x="152400" y="1447800"/>
            <a:ext cx="4810539" cy="3200400"/>
          </a:xfrm>
          <a:prstGeom prst="rect">
            <a:avLst/>
          </a:prstGeom>
          <a:noFill/>
        </p:spPr>
      </p:pic>
      <p:sp>
        <p:nvSpPr>
          <p:cNvPr id="5" name="Slide Number Placeholder 4"/>
          <p:cNvSpPr>
            <a:spLocks noGrp="1"/>
          </p:cNvSpPr>
          <p:nvPr>
            <p:ph type="sldNum" sz="quarter" idx="12"/>
          </p:nvPr>
        </p:nvSpPr>
        <p:spPr/>
        <p:txBody>
          <a:bodyPr/>
          <a:lstStyle/>
          <a:p>
            <a:fld id="{8A879866-70F5-4DCB-8677-D8E85944F337}"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879866-70F5-4DCB-8677-D8E85944F337}" type="slidenum">
              <a:rPr lang="en-US" smtClean="0"/>
              <a:pPr/>
              <a:t>4</a:t>
            </a:fld>
            <a:endParaRPr lang="en-US" dirty="0"/>
          </a:p>
        </p:txBody>
      </p:sp>
      <p:sp>
        <p:nvSpPr>
          <p:cNvPr id="3" name="TextBox 2"/>
          <p:cNvSpPr txBox="1"/>
          <p:nvPr/>
        </p:nvSpPr>
        <p:spPr>
          <a:xfrm>
            <a:off x="685800" y="533400"/>
            <a:ext cx="8077200" cy="738664"/>
          </a:xfrm>
          <a:prstGeom prst="rect">
            <a:avLst/>
          </a:prstGeom>
          <a:noFill/>
        </p:spPr>
        <p:txBody>
          <a:bodyPr wrap="square" rtlCol="0">
            <a:spAutoFit/>
          </a:bodyPr>
          <a:lstStyle/>
          <a:p>
            <a:r>
              <a:rPr lang="en-CA" sz="4200" dirty="0" smtClean="0">
                <a:solidFill>
                  <a:srgbClr val="FFFF00"/>
                </a:solidFill>
              </a:rPr>
              <a:t>Cultural Heritage Resources</a:t>
            </a:r>
            <a:endParaRPr lang="en-CA" sz="4200" dirty="0">
              <a:solidFill>
                <a:srgbClr val="FFFF00"/>
              </a:solidFill>
            </a:endParaRPr>
          </a:p>
        </p:txBody>
      </p:sp>
      <p:pic>
        <p:nvPicPr>
          <p:cNvPr id="176131" name="Picture 3" descr="\\Door\PBRADFOR$\My Pictures\2012-10-01 FREP photos 2012\FREP photos 2012 017.JPG"/>
          <p:cNvPicPr>
            <a:picLocks noChangeAspect="1" noChangeArrowheads="1"/>
          </p:cNvPicPr>
          <p:nvPr/>
        </p:nvPicPr>
        <p:blipFill>
          <a:blip r:embed="rId3" cstate="print"/>
          <a:srcRect/>
          <a:stretch>
            <a:fillRect/>
          </a:stretch>
        </p:blipFill>
        <p:spPr bwMode="auto">
          <a:xfrm>
            <a:off x="381000" y="1752600"/>
            <a:ext cx="2743200" cy="4114800"/>
          </a:xfrm>
          <a:prstGeom prst="rect">
            <a:avLst/>
          </a:prstGeom>
          <a:noFill/>
        </p:spPr>
      </p:pic>
      <p:sp>
        <p:nvSpPr>
          <p:cNvPr id="6" name="TextBox 5"/>
          <p:cNvSpPr txBox="1"/>
          <p:nvPr/>
        </p:nvSpPr>
        <p:spPr>
          <a:xfrm>
            <a:off x="3200400" y="2362200"/>
            <a:ext cx="5943600" cy="2308324"/>
          </a:xfrm>
          <a:prstGeom prst="rect">
            <a:avLst/>
          </a:prstGeom>
          <a:noFill/>
        </p:spPr>
        <p:txBody>
          <a:bodyPr wrap="square" rtlCol="0">
            <a:spAutoFit/>
          </a:bodyPr>
          <a:lstStyle/>
          <a:p>
            <a:pPr>
              <a:buFont typeface="Arial" pitchFamily="34" charset="0"/>
              <a:buChar char="•"/>
            </a:pPr>
            <a:r>
              <a:rPr lang="en-CA" sz="3600" dirty="0" smtClean="0">
                <a:solidFill>
                  <a:srgbClr val="FFFF00"/>
                </a:solidFill>
              </a:rPr>
              <a:t> Archaeological Sites</a:t>
            </a:r>
          </a:p>
          <a:p>
            <a:pPr>
              <a:buFont typeface="Arial" pitchFamily="34" charset="0"/>
              <a:buChar char="•"/>
            </a:pPr>
            <a:r>
              <a:rPr lang="en-CA" sz="3600" dirty="0" smtClean="0">
                <a:solidFill>
                  <a:srgbClr val="FFFF00"/>
                </a:solidFill>
              </a:rPr>
              <a:t> Heritage Sites</a:t>
            </a:r>
          </a:p>
          <a:p>
            <a:pPr>
              <a:buFont typeface="Arial" pitchFamily="34" charset="0"/>
              <a:buChar char="•"/>
            </a:pPr>
            <a:r>
              <a:rPr lang="en-CA" sz="3600" dirty="0" smtClean="0">
                <a:solidFill>
                  <a:srgbClr val="FFFF00"/>
                </a:solidFill>
              </a:rPr>
              <a:t> Cultural Features and Sites</a:t>
            </a:r>
          </a:p>
          <a:p>
            <a:pPr>
              <a:buFont typeface="Arial" pitchFamily="34" charset="0"/>
              <a:buChar char="•"/>
            </a:pPr>
            <a:r>
              <a:rPr lang="en-CA" sz="3600" dirty="0" smtClean="0">
                <a:solidFill>
                  <a:srgbClr val="FFFF00"/>
                </a:solidFill>
              </a:rPr>
              <a:t> Traditional Use Sites</a:t>
            </a:r>
            <a:endParaRPr lang="en-CA" sz="3600" dirty="0">
              <a:solidFill>
                <a:srgbClr val="FFFF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CA" sz="2400" b="1" dirty="0" smtClean="0">
                <a:solidFill>
                  <a:srgbClr val="FFFF00"/>
                </a:solidFill>
              </a:rPr>
              <a:t>Archaeological site</a:t>
            </a:r>
            <a:r>
              <a:rPr lang="en-CA" sz="2400" dirty="0" smtClean="0">
                <a:solidFill>
                  <a:srgbClr val="FFFF00"/>
                </a:solidFill>
              </a:rPr>
              <a:t> – materials or other physical evidence of human habitation or use before 1846</a:t>
            </a:r>
          </a:p>
          <a:p>
            <a:pPr>
              <a:lnSpc>
                <a:spcPct val="90000"/>
              </a:lnSpc>
              <a:defRPr/>
            </a:pPr>
            <a:r>
              <a:rPr lang="en-US" sz="2400" dirty="0" smtClean="0"/>
              <a:t>Archaeological sites may contain:</a:t>
            </a:r>
          </a:p>
          <a:p>
            <a:pPr>
              <a:lnSpc>
                <a:spcPct val="90000"/>
              </a:lnSpc>
              <a:buNone/>
              <a:defRPr/>
            </a:pPr>
            <a:r>
              <a:rPr lang="en-US" sz="2400" dirty="0" smtClean="0"/>
              <a:t>	a) artifacts, human remains, and food remains; or </a:t>
            </a:r>
          </a:p>
          <a:p>
            <a:pPr>
              <a:lnSpc>
                <a:spcPct val="90000"/>
              </a:lnSpc>
              <a:buNone/>
              <a:defRPr/>
            </a:pPr>
            <a:r>
              <a:rPr lang="en-US" sz="2400" dirty="0" smtClean="0"/>
              <a:t>	b) alterations to the landscape or </a:t>
            </a:r>
            <a:r>
              <a:rPr lang="en-US" sz="2400" i="1" dirty="0" smtClean="0"/>
              <a:t>features</a:t>
            </a:r>
            <a:r>
              <a:rPr lang="en-US" sz="2400" dirty="0" smtClean="0"/>
              <a:t> (including pits, mounds, and forest modifications) resulting from past human activities.</a:t>
            </a:r>
          </a:p>
        </p:txBody>
      </p:sp>
      <p:sp>
        <p:nvSpPr>
          <p:cNvPr id="2" name="Title 1"/>
          <p:cNvSpPr>
            <a:spLocks noGrp="1"/>
          </p:cNvSpPr>
          <p:nvPr>
            <p:ph type="title"/>
          </p:nvPr>
        </p:nvSpPr>
        <p:spPr>
          <a:noFill/>
          <a:ln>
            <a:noFill/>
          </a:ln>
          <a:effectLst>
            <a:outerShdw blurRad="149987" dist="250190" dir="8460000" algn="ctr">
              <a:srgbClr val="000000">
                <a:alpha val="28000"/>
              </a:srgbClr>
            </a:outerShdw>
          </a:effectLst>
        </p:spPr>
        <p:style>
          <a:lnRef idx="1">
            <a:schemeClr val="accent4"/>
          </a:lnRef>
          <a:fillRef idx="2">
            <a:schemeClr val="accent4"/>
          </a:fillRef>
          <a:effectRef idx="1">
            <a:schemeClr val="accent4"/>
          </a:effectRef>
          <a:fontRef idx="minor">
            <a:schemeClr val="dk1"/>
          </a:fontRef>
        </p:style>
        <p:txBody>
          <a:bodyPr/>
          <a:lstStyle/>
          <a:p>
            <a:r>
              <a:rPr lang="en-US" dirty="0" smtClean="0">
                <a:solidFill>
                  <a:schemeClr val="tx1"/>
                </a:solidFill>
                <a:effectLst>
                  <a:outerShdw blurRad="38100" dist="38100" dir="2700000" algn="tl">
                    <a:srgbClr val="000000">
                      <a:alpha val="43137"/>
                    </a:srgbClr>
                  </a:outerShdw>
                </a:effectLst>
              </a:rPr>
              <a:t>Archaeological Sites</a:t>
            </a:r>
            <a:endParaRPr lang="en-US" sz="2400" dirty="0">
              <a:solidFill>
                <a:schemeClr val="tx1"/>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5"/>
          </p:nvPr>
        </p:nvSpPr>
        <p:spPr/>
        <p:txBody>
          <a:bodyPr/>
          <a:lstStyle/>
          <a:p>
            <a:fld id="{8A879866-70F5-4DCB-8677-D8E85944F337}"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CA" sz="2800" b="1" dirty="0" smtClean="0">
                <a:solidFill>
                  <a:srgbClr val="FFFF00"/>
                </a:solidFill>
              </a:rPr>
              <a:t>"heritage site"</a:t>
            </a:r>
            <a:r>
              <a:rPr lang="en-CA" sz="2800" dirty="0" smtClean="0">
                <a:solidFill>
                  <a:srgbClr val="FFFF00"/>
                </a:solidFill>
              </a:rPr>
              <a:t> means, whether designated or not, land, including land covered by water, that has heritage value to British Columbia, a community or an aboriginal people;</a:t>
            </a:r>
          </a:p>
        </p:txBody>
      </p:sp>
      <p:sp>
        <p:nvSpPr>
          <p:cNvPr id="2" name="Title 1"/>
          <p:cNvSpPr>
            <a:spLocks noGrp="1"/>
          </p:cNvSpPr>
          <p:nvPr>
            <p:ph type="title"/>
          </p:nvPr>
        </p:nvSpPr>
        <p:spPr>
          <a:noFill/>
          <a:ln>
            <a:noFill/>
          </a:ln>
          <a:effectLst>
            <a:outerShdw blurRad="149987" dist="250190" dir="8460000" algn="ctr">
              <a:srgbClr val="000000">
                <a:alpha val="28000"/>
              </a:srgbClr>
            </a:outerShdw>
          </a:effectLst>
        </p:spPr>
        <p:style>
          <a:lnRef idx="1">
            <a:schemeClr val="accent4"/>
          </a:lnRef>
          <a:fillRef idx="2">
            <a:schemeClr val="accent4"/>
          </a:fillRef>
          <a:effectRef idx="1">
            <a:schemeClr val="accent4"/>
          </a:effectRef>
          <a:fontRef idx="minor">
            <a:schemeClr val="dk1"/>
          </a:fontRef>
        </p:style>
        <p:txBody>
          <a:bodyPr>
            <a:normAutofit/>
          </a:bodyPr>
          <a:lstStyle/>
          <a:p>
            <a:r>
              <a:rPr lang="en-US" dirty="0" smtClean="0">
                <a:solidFill>
                  <a:schemeClr val="tx1"/>
                </a:solidFill>
                <a:effectLst>
                  <a:outerShdw blurRad="38100" dist="38100" dir="2700000" algn="tl">
                    <a:srgbClr val="000000">
                      <a:alpha val="43137"/>
                    </a:srgbClr>
                  </a:outerShdw>
                </a:effectLst>
              </a:rPr>
              <a:t>Heritage Sites</a:t>
            </a:r>
            <a:endParaRPr lang="en-US" sz="2400" dirty="0">
              <a:solidFill>
                <a:schemeClr val="tx1"/>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5"/>
          </p:nvPr>
        </p:nvSpPr>
        <p:spPr/>
        <p:txBody>
          <a:bodyPr/>
          <a:lstStyle/>
          <a:p>
            <a:fld id="{8A879866-70F5-4DCB-8677-D8E85944F337}"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flipH="1">
            <a:off x="304800" y="381000"/>
            <a:ext cx="8686800" cy="738664"/>
          </a:xfrm>
          <a:prstGeom prst="rect">
            <a:avLst/>
          </a:prstGeom>
          <a:noFill/>
        </p:spPr>
        <p:txBody>
          <a:bodyPr wrap="square" rtlCol="0">
            <a:spAutoFit/>
          </a:bodyPr>
          <a:lstStyle/>
          <a:p>
            <a:r>
              <a:rPr lang="en-CA" sz="4000" dirty="0" smtClean="0"/>
              <a:t>CHR </a:t>
            </a:r>
            <a:r>
              <a:rPr lang="en-CA" sz="4200" dirty="0" smtClean="0"/>
              <a:t>Features</a:t>
            </a:r>
            <a:r>
              <a:rPr lang="en-CA" sz="4000" dirty="0" smtClean="0"/>
              <a:t> (non-archaeological)</a:t>
            </a:r>
            <a:endParaRPr lang="en-CA" sz="4000" dirty="0"/>
          </a:p>
        </p:txBody>
      </p:sp>
      <p:sp>
        <p:nvSpPr>
          <p:cNvPr id="5" name="Rectangle 4"/>
          <p:cNvSpPr/>
          <p:nvPr/>
        </p:nvSpPr>
        <p:spPr>
          <a:xfrm>
            <a:off x="533400" y="1524000"/>
            <a:ext cx="8229600" cy="2862322"/>
          </a:xfrm>
          <a:prstGeom prst="rect">
            <a:avLst/>
          </a:prstGeom>
        </p:spPr>
        <p:txBody>
          <a:bodyPr wrap="square">
            <a:spAutoFit/>
          </a:bodyPr>
          <a:lstStyle/>
          <a:p>
            <a:pPr algn="ctr"/>
            <a:r>
              <a:rPr lang="en-US" sz="3600" dirty="0" smtClean="0"/>
              <a:t>Cultural heritage resources that are focused on a traditional use and/or continuing importance to First Nations but do not meet the definition of an </a:t>
            </a:r>
            <a:r>
              <a:rPr lang="en-CA" sz="3600" dirty="0" smtClean="0"/>
              <a:t>archaeological</a:t>
            </a:r>
            <a:r>
              <a:rPr lang="en-US" sz="3600" dirty="0" smtClean="0"/>
              <a:t> site.</a:t>
            </a:r>
            <a:endParaRPr lang="en-CA" sz="3600" dirty="0"/>
          </a:p>
        </p:txBody>
      </p:sp>
      <p:sp>
        <p:nvSpPr>
          <p:cNvPr id="6" name="Slide Number Placeholder 5"/>
          <p:cNvSpPr>
            <a:spLocks noGrp="1"/>
          </p:cNvSpPr>
          <p:nvPr>
            <p:ph type="sldNum" sz="quarter" idx="12"/>
          </p:nvPr>
        </p:nvSpPr>
        <p:spPr/>
        <p:txBody>
          <a:bodyPr/>
          <a:lstStyle/>
          <a:p>
            <a:fld id="{8A879866-70F5-4DCB-8677-D8E85944F337}"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Any geographically defined site that has been traditionally used by one or more groups of people for certain types of activities. </a:t>
            </a:r>
          </a:p>
          <a:p>
            <a:r>
              <a:rPr lang="en-US" dirty="0" smtClean="0"/>
              <a:t>Include:</a:t>
            </a:r>
          </a:p>
          <a:p>
            <a:pPr lvl="1"/>
            <a:r>
              <a:rPr lang="en-US" sz="2600" dirty="0" smtClean="0">
                <a:solidFill>
                  <a:schemeClr val="tx1"/>
                </a:solidFill>
              </a:rPr>
              <a:t>Sacred sites, </a:t>
            </a:r>
          </a:p>
          <a:p>
            <a:pPr lvl="1"/>
            <a:r>
              <a:rPr lang="en-US" sz="2600" dirty="0" smtClean="0">
                <a:solidFill>
                  <a:schemeClr val="tx1"/>
                </a:solidFill>
              </a:rPr>
              <a:t>Resource gathering sites, and </a:t>
            </a:r>
          </a:p>
          <a:p>
            <a:pPr lvl="1"/>
            <a:r>
              <a:rPr lang="en-US" sz="2600" dirty="0" smtClean="0">
                <a:solidFill>
                  <a:schemeClr val="tx1"/>
                </a:solidFill>
              </a:rPr>
              <a:t>Sites of legendary or past event of cultural significance.</a:t>
            </a:r>
            <a:endParaRPr lang="en-US" sz="2600" dirty="0">
              <a:solidFill>
                <a:schemeClr val="tx1"/>
              </a:solidFill>
            </a:endParaRPr>
          </a:p>
        </p:txBody>
      </p:sp>
      <p:sp>
        <p:nvSpPr>
          <p:cNvPr id="2" name="Title 1"/>
          <p:cNvSpPr>
            <a:spLocks noGrp="1"/>
          </p:cNvSpPr>
          <p:nvPr>
            <p:ph type="title"/>
          </p:nvPr>
        </p:nvSpPr>
        <p:spPr>
          <a:noFill/>
          <a:ln>
            <a:noFill/>
          </a:ln>
          <a:effectLst>
            <a:outerShdw blurRad="149987" dist="250190" dir="8460000" algn="ctr">
              <a:srgbClr val="000000">
                <a:alpha val="28000"/>
              </a:srgbClr>
            </a:outerShdw>
          </a:effectLst>
        </p:spPr>
        <p:style>
          <a:lnRef idx="1">
            <a:schemeClr val="accent4"/>
          </a:lnRef>
          <a:fillRef idx="2">
            <a:schemeClr val="accent4"/>
          </a:fillRef>
          <a:effectRef idx="1">
            <a:schemeClr val="accent4"/>
          </a:effectRef>
          <a:fontRef idx="minor">
            <a:schemeClr val="dk1"/>
          </a:fontRef>
        </p:style>
        <p:txBody>
          <a:bodyPr>
            <a:normAutofit/>
          </a:bodyPr>
          <a:lstStyle/>
          <a:p>
            <a:r>
              <a:rPr lang="en-US" dirty="0" smtClean="0">
                <a:solidFill>
                  <a:schemeClr val="tx1"/>
                </a:solidFill>
                <a:effectLst>
                  <a:outerShdw blurRad="38100" dist="38100" dir="2700000" algn="tl">
                    <a:srgbClr val="000000">
                      <a:alpha val="43137"/>
                    </a:srgbClr>
                  </a:outerShdw>
                </a:effectLst>
              </a:rPr>
              <a:t>Traditional Use Sites</a:t>
            </a:r>
            <a:endParaRPr lang="en-US" sz="2400" dirty="0">
              <a:solidFill>
                <a:schemeClr val="tx1"/>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5"/>
          </p:nvPr>
        </p:nvSpPr>
        <p:spPr/>
        <p:txBody>
          <a:bodyPr/>
          <a:lstStyle/>
          <a:p>
            <a:fld id="{8A879866-70F5-4DCB-8677-D8E85944F337}"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r>
              <a:rPr lang="en-US" dirty="0" smtClean="0"/>
              <a:t>Laws and court decisions</a:t>
            </a:r>
          </a:p>
          <a:p>
            <a:pPr lvl="0"/>
            <a:r>
              <a:rPr lang="en-US" dirty="0" smtClean="0"/>
              <a:t>Evidence of rights</a:t>
            </a:r>
          </a:p>
          <a:p>
            <a:pPr lvl="0" algn="just"/>
            <a:r>
              <a:rPr lang="en-US" dirty="0" smtClean="0"/>
              <a:t>History of BC</a:t>
            </a:r>
          </a:p>
          <a:p>
            <a:pPr lvl="0"/>
            <a:r>
              <a:rPr lang="en-US" dirty="0" smtClean="0"/>
              <a:t>Non-renewable</a:t>
            </a:r>
          </a:p>
          <a:p>
            <a:pPr>
              <a:buNone/>
            </a:pPr>
            <a:endParaRPr lang="en-US" dirty="0"/>
          </a:p>
        </p:txBody>
      </p:sp>
      <p:sp>
        <p:nvSpPr>
          <p:cNvPr id="2" name="Title 1"/>
          <p:cNvSpPr>
            <a:spLocks noGrp="1"/>
          </p:cNvSpPr>
          <p:nvPr>
            <p:ph type="title"/>
          </p:nvPr>
        </p:nvSpPr>
        <p:spPr>
          <a:xfrm>
            <a:off x="228600" y="0"/>
            <a:ext cx="8763000" cy="914400"/>
          </a:xfrm>
          <a:noFill/>
          <a:ln>
            <a:noFill/>
          </a:ln>
          <a:effectLst>
            <a:outerShdw blurRad="149987" dist="250190" dir="8460000" algn="ctr">
              <a:srgbClr val="000000">
                <a:alpha val="28000"/>
              </a:srgbClr>
            </a:outerShdw>
          </a:effectLst>
        </p:spPr>
        <p:style>
          <a:lnRef idx="1">
            <a:schemeClr val="accent4"/>
          </a:lnRef>
          <a:fillRef idx="2">
            <a:schemeClr val="accent4"/>
          </a:fillRef>
          <a:effectRef idx="1">
            <a:schemeClr val="accent4"/>
          </a:effectRef>
          <a:fontRef idx="minor">
            <a:schemeClr val="dk1"/>
          </a:fontRef>
        </p:style>
        <p:txBody>
          <a:bodyPr>
            <a:normAutofit fontScale="90000"/>
          </a:bodyPr>
          <a:lstStyle/>
          <a:p>
            <a:r>
              <a:rPr lang="en-US" dirty="0" smtClean="0">
                <a:solidFill>
                  <a:schemeClr val="tx1"/>
                </a:solidFill>
                <a:effectLst>
                  <a:outerShdw blurRad="38100" dist="38100" dir="2700000" algn="tl">
                    <a:srgbClr val="000000">
                      <a:alpha val="43137"/>
                    </a:srgbClr>
                  </a:outerShdw>
                </a:effectLst>
              </a:rPr>
              <a:t>Why</a:t>
            </a:r>
            <a:r>
              <a:rPr lang="en-US" sz="3600" dirty="0" smtClean="0">
                <a:solidFill>
                  <a:schemeClr val="tx1"/>
                </a:solidFill>
                <a:effectLst>
                  <a:outerShdw blurRad="38100" dist="38100" dir="2700000" algn="tl">
                    <a:srgbClr val="000000">
                      <a:alpha val="43137"/>
                    </a:srgbClr>
                  </a:outerShdw>
                </a:effectLst>
              </a:rPr>
              <a:t> Manage  Cultural Heritage Resource Values?</a:t>
            </a:r>
            <a:endParaRPr lang="en-US" sz="3600" dirty="0">
              <a:solidFill>
                <a:schemeClr val="tx1"/>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5"/>
          </p:nvPr>
        </p:nvSpPr>
        <p:spPr/>
        <p:txBody>
          <a:bodyPr/>
          <a:lstStyle/>
          <a:p>
            <a:fld id="{8A879866-70F5-4DCB-8677-D8E85944F337}"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i="1" dirty="0" smtClean="0"/>
              <a:t>Constitution Act </a:t>
            </a:r>
            <a:r>
              <a:rPr lang="en-US" dirty="0" smtClean="0"/>
              <a:t>(1982)</a:t>
            </a:r>
          </a:p>
          <a:p>
            <a:r>
              <a:rPr lang="en-US" i="1" dirty="0" smtClean="0"/>
              <a:t>Forest Act</a:t>
            </a:r>
          </a:p>
          <a:p>
            <a:r>
              <a:rPr lang="en-US" i="1" dirty="0" smtClean="0"/>
              <a:t>Forest Planning and Practices Regulation </a:t>
            </a:r>
            <a:r>
              <a:rPr lang="en-US" dirty="0" smtClean="0"/>
              <a:t>(FRPA)</a:t>
            </a:r>
          </a:p>
          <a:p>
            <a:r>
              <a:rPr lang="en-US" i="1" dirty="0" smtClean="0"/>
              <a:t>Heritage Conservation Act </a:t>
            </a:r>
            <a:r>
              <a:rPr lang="en-US" dirty="0" smtClean="0"/>
              <a:t>(HCA)</a:t>
            </a:r>
          </a:p>
          <a:p>
            <a:r>
              <a:rPr lang="en-US" dirty="0" smtClean="0"/>
              <a:t>Court Decisions</a:t>
            </a:r>
          </a:p>
          <a:p>
            <a:pPr lvl="1"/>
            <a:r>
              <a:rPr lang="en-US" dirty="0" smtClean="0">
                <a:solidFill>
                  <a:schemeClr val="tx1"/>
                </a:solidFill>
              </a:rPr>
              <a:t>E.g., Haida, West Moberly, </a:t>
            </a:r>
            <a:r>
              <a:rPr lang="en-US" dirty="0" err="1" smtClean="0">
                <a:solidFill>
                  <a:schemeClr val="tx1"/>
                </a:solidFill>
              </a:rPr>
              <a:t>Delgamuuk’w</a:t>
            </a:r>
            <a:r>
              <a:rPr lang="en-US" dirty="0" smtClean="0">
                <a:solidFill>
                  <a:schemeClr val="tx1"/>
                </a:solidFill>
              </a:rPr>
              <a:t>, William Case</a:t>
            </a:r>
          </a:p>
          <a:p>
            <a:r>
              <a:rPr lang="en-US" dirty="0" smtClean="0"/>
              <a:t>Professional Reliance</a:t>
            </a:r>
          </a:p>
          <a:p>
            <a:endParaRPr lang="en-US" dirty="0" smtClean="0"/>
          </a:p>
        </p:txBody>
      </p:sp>
      <p:sp>
        <p:nvSpPr>
          <p:cNvPr id="2" name="Title 1"/>
          <p:cNvSpPr>
            <a:spLocks noGrp="1"/>
          </p:cNvSpPr>
          <p:nvPr>
            <p:ph type="title"/>
          </p:nvPr>
        </p:nvSpPr>
        <p:spPr>
          <a:xfrm>
            <a:off x="0" y="152400"/>
            <a:ext cx="9144000" cy="1219200"/>
          </a:xfrm>
          <a:noFill/>
          <a:ln>
            <a:noFill/>
          </a:ln>
          <a:effectLst>
            <a:outerShdw blurRad="149987" dist="250190" dir="8460000" algn="ctr">
              <a:srgbClr val="000000">
                <a:alpha val="28000"/>
              </a:srgbClr>
            </a:outerShdw>
          </a:effectLst>
        </p:spPr>
        <p:style>
          <a:lnRef idx="1">
            <a:schemeClr val="accent4"/>
          </a:lnRef>
          <a:fillRef idx="2">
            <a:schemeClr val="accent4"/>
          </a:fillRef>
          <a:effectRef idx="1">
            <a:schemeClr val="accent4"/>
          </a:effectRef>
          <a:fontRef idx="minor">
            <a:schemeClr val="dk1"/>
          </a:fontRef>
        </p:style>
        <p:txBody>
          <a:bodyPr>
            <a:normAutofit fontScale="90000"/>
          </a:bodyPr>
          <a:lstStyle/>
          <a:p>
            <a:pPr algn="ctr"/>
            <a:r>
              <a:rPr lang="en-US" dirty="0" smtClean="0">
                <a:solidFill>
                  <a:schemeClr val="tx1"/>
                </a:solidFill>
                <a:effectLst>
                  <a:outerShdw blurRad="38100" dist="38100" dir="2700000" algn="tl">
                    <a:srgbClr val="000000">
                      <a:alpha val="43137"/>
                    </a:srgbClr>
                  </a:outerShdw>
                </a:effectLst>
              </a:rPr>
              <a:t>Legislation, Policy, Court Decisions  &amp; </a:t>
            </a:r>
            <a:br>
              <a:rPr lang="en-US" dirty="0" smtClean="0">
                <a:solidFill>
                  <a:schemeClr val="tx1"/>
                </a:solidFill>
                <a:effectLst>
                  <a:outerShdw blurRad="38100" dist="38100" dir="2700000" algn="tl">
                    <a:srgbClr val="000000">
                      <a:alpha val="43137"/>
                    </a:srgbClr>
                  </a:outerShdw>
                </a:effectLst>
              </a:rPr>
            </a:br>
            <a:r>
              <a:rPr lang="en-US" dirty="0" smtClean="0">
                <a:solidFill>
                  <a:schemeClr val="tx1"/>
                </a:solidFill>
                <a:effectLst>
                  <a:outerShdw blurRad="38100" dist="38100" dir="2700000" algn="tl">
                    <a:srgbClr val="000000">
                      <a:alpha val="43137"/>
                    </a:srgbClr>
                  </a:outerShdw>
                </a:effectLst>
              </a:rPr>
              <a:t>Professional Reliance</a:t>
            </a:r>
            <a:endParaRPr lang="en-US" dirty="0">
              <a:solidFill>
                <a:schemeClr val="tx1"/>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5"/>
          </p:nvPr>
        </p:nvSpPr>
        <p:spPr/>
        <p:txBody>
          <a:bodyPr/>
          <a:lstStyle/>
          <a:p>
            <a:fld id="{8A879866-70F5-4DCB-8677-D8E85944F337}"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752600"/>
            <a:ext cx="7772400" cy="4267200"/>
          </a:xfrm>
          <a:effectLst>
            <a:glow rad="228600">
              <a:schemeClr val="accent2">
                <a:satMod val="175000"/>
                <a:alpha val="40000"/>
              </a:schemeClr>
            </a:glow>
          </a:effectLst>
        </p:spPr>
        <p:txBody>
          <a:bodyPr>
            <a:normAutofit/>
          </a:bodyPr>
          <a:lstStyle/>
          <a:p>
            <a:r>
              <a:rPr lang="en-US" dirty="0" smtClean="0"/>
              <a:t>First Nations have a recognized connection to the land and aboriginal interests (claimed or proven aboriginal rights and title or treaty rights)</a:t>
            </a:r>
          </a:p>
          <a:p>
            <a:r>
              <a:rPr lang="en-US" dirty="0" smtClean="0"/>
              <a:t>Government has an obligation to consult with FNs regarding proposed decisions  that may impact aboriginal interests</a:t>
            </a:r>
          </a:p>
          <a:p>
            <a:r>
              <a:rPr lang="en-US" dirty="0" smtClean="0"/>
              <a:t>As part of the consultation process, the Government, where appropriate may need to accommodate  aboriginal interests.</a:t>
            </a:r>
          </a:p>
          <a:p>
            <a:endParaRPr lang="en-US" dirty="0"/>
          </a:p>
        </p:txBody>
      </p:sp>
      <p:sp>
        <p:nvSpPr>
          <p:cNvPr id="2" name="Title 1"/>
          <p:cNvSpPr>
            <a:spLocks noGrp="1"/>
          </p:cNvSpPr>
          <p:nvPr>
            <p:ph type="title"/>
          </p:nvPr>
        </p:nvSpPr>
        <p:spPr>
          <a:xfrm>
            <a:off x="914400" y="457200"/>
            <a:ext cx="7772400" cy="1143000"/>
          </a:xfrm>
          <a:noFill/>
          <a:ln>
            <a:noFill/>
          </a:ln>
          <a:effectLst>
            <a:outerShdw blurRad="149987" dist="250190" dir="8460000" algn="ctr">
              <a:srgbClr val="000000">
                <a:alpha val="28000"/>
              </a:srgbClr>
            </a:outerShdw>
          </a:effectLst>
        </p:spPr>
        <p:style>
          <a:lnRef idx="1">
            <a:schemeClr val="accent4"/>
          </a:lnRef>
          <a:fillRef idx="2">
            <a:schemeClr val="accent4"/>
          </a:fillRef>
          <a:effectRef idx="1">
            <a:schemeClr val="accent4"/>
          </a:effectRef>
          <a:fontRef idx="minor">
            <a:schemeClr val="dk1"/>
          </a:fontRef>
        </p:style>
        <p:txBody>
          <a:bodyPr>
            <a:normAutofit/>
          </a:bodyPr>
          <a:lstStyle/>
          <a:p>
            <a:pPr algn="ctr"/>
            <a:r>
              <a:rPr lang="en-US" sz="3600" dirty="0" smtClean="0">
                <a:solidFill>
                  <a:schemeClr val="tx1"/>
                </a:solidFill>
                <a:effectLst>
                  <a:outerShdw blurRad="38100" dist="38100" dir="2700000" algn="tl">
                    <a:srgbClr val="000000">
                      <a:alpha val="43137"/>
                    </a:srgbClr>
                  </a:outerShdw>
                </a:effectLst>
              </a:rPr>
              <a:t>What Do Court Decisions Tell Us? </a:t>
            </a:r>
            <a:endParaRPr lang="en-US" sz="3600" dirty="0">
              <a:solidFill>
                <a:schemeClr val="tx1"/>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5"/>
          </p:nvPr>
        </p:nvSpPr>
        <p:spPr/>
        <p:txBody>
          <a:bodyPr/>
          <a:lstStyle/>
          <a:p>
            <a:fld id="{8A879866-70F5-4DCB-8677-D8E85944F337}"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400" dirty="0" smtClean="0"/>
              <a:t>The FPPR regulates the management of cultural heritage resources that may be altered by forestry operations</a:t>
            </a:r>
          </a:p>
          <a:p>
            <a:pPr algn="just"/>
            <a:endParaRPr lang="en-US" sz="2400" dirty="0" smtClean="0"/>
          </a:p>
          <a:p>
            <a:pPr algn="just"/>
            <a:r>
              <a:rPr lang="en-US" sz="2400" dirty="0" smtClean="0"/>
              <a:t>Section 10 refines the definition of a cultural heritage resource under the Forest and Range Practices Act (FRPA). The FPPR states the following objective set by government: "</a:t>
            </a:r>
            <a:r>
              <a:rPr lang="en-US" sz="2400" b="1" dirty="0" smtClean="0"/>
              <a:t>to conserve, or, if necessary, protect</a:t>
            </a:r>
            <a:r>
              <a:rPr lang="en-US" sz="2400" dirty="0" smtClean="0"/>
              <a:t> cultural heritage resources that are:</a:t>
            </a:r>
          </a:p>
          <a:p>
            <a:pPr lvl="0">
              <a:buNone/>
            </a:pPr>
            <a:r>
              <a:rPr lang="en-US" sz="2400" dirty="0" smtClean="0"/>
              <a:t>a) the focus of a traditional use, by an aboriginal people, and that are of continuing importance to that people; and</a:t>
            </a:r>
          </a:p>
          <a:p>
            <a:pPr lvl="0">
              <a:buNone/>
            </a:pPr>
            <a:r>
              <a:rPr lang="en-US" sz="2400" dirty="0" smtClean="0"/>
              <a:t>b) not regulated under the </a:t>
            </a:r>
            <a:r>
              <a:rPr lang="en-US" sz="2400" i="1" dirty="0" smtClean="0"/>
              <a:t>Heritage Conservation Act</a:t>
            </a:r>
            <a:r>
              <a:rPr lang="en-US" sz="2400" dirty="0" smtClean="0"/>
              <a:t>."</a:t>
            </a:r>
          </a:p>
          <a:p>
            <a:endParaRPr lang="en-US" dirty="0"/>
          </a:p>
        </p:txBody>
      </p:sp>
      <p:sp>
        <p:nvSpPr>
          <p:cNvPr id="2" name="Title 1"/>
          <p:cNvSpPr>
            <a:spLocks noGrp="1"/>
          </p:cNvSpPr>
          <p:nvPr>
            <p:ph type="title"/>
          </p:nvPr>
        </p:nvSpPr>
        <p:spPr>
          <a:noFill/>
          <a:ln>
            <a:noFill/>
          </a:ln>
          <a:effectLst>
            <a:outerShdw blurRad="149987" dist="250190" dir="8460000" algn="ctr">
              <a:srgbClr val="000000">
                <a:alpha val="28000"/>
              </a:srgbClr>
            </a:outerShdw>
          </a:effectLst>
        </p:spPr>
        <p:style>
          <a:lnRef idx="1">
            <a:schemeClr val="accent4"/>
          </a:lnRef>
          <a:fillRef idx="2">
            <a:schemeClr val="accent4"/>
          </a:fillRef>
          <a:effectRef idx="1">
            <a:schemeClr val="accent4"/>
          </a:effectRef>
          <a:fontRef idx="minor">
            <a:schemeClr val="dk1"/>
          </a:fontRef>
        </p:style>
        <p:txBody>
          <a:bodyPr>
            <a:normAutofit fontScale="90000"/>
          </a:bodyPr>
          <a:lstStyle/>
          <a:p>
            <a:r>
              <a:rPr lang="en-US" i="1" dirty="0" smtClean="0">
                <a:solidFill>
                  <a:schemeClr val="tx1"/>
                </a:solidFill>
                <a:effectLst>
                  <a:outerShdw blurRad="38100" dist="38100" dir="2700000" algn="tl">
                    <a:srgbClr val="000000">
                      <a:alpha val="43137"/>
                    </a:srgbClr>
                  </a:outerShdw>
                </a:effectLst>
              </a:rPr>
              <a:t>Forest Planning and Practices Regulation</a:t>
            </a:r>
            <a:br>
              <a:rPr lang="en-US" i="1" dirty="0" smtClean="0">
                <a:solidFill>
                  <a:schemeClr val="tx1"/>
                </a:solidFill>
                <a:effectLst>
                  <a:outerShdw blurRad="38100" dist="38100" dir="2700000" algn="tl">
                    <a:srgbClr val="000000">
                      <a:alpha val="43137"/>
                    </a:srgbClr>
                  </a:outerShdw>
                </a:effectLst>
              </a:rPr>
            </a:br>
            <a:endParaRPr lang="en-US" dirty="0">
              <a:solidFill>
                <a:schemeClr val="tx1"/>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5"/>
          </p:nvPr>
        </p:nvSpPr>
        <p:spPr/>
        <p:txBody>
          <a:bodyPr/>
          <a:lstStyle/>
          <a:p>
            <a:fld id="{8A879866-70F5-4DCB-8677-D8E85944F337}"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Administers the legal responsibility of government, industry and the public to avoid or manage impacts to </a:t>
            </a:r>
            <a:r>
              <a:rPr lang="en-US" i="1" dirty="0" smtClean="0"/>
              <a:t>archaeological</a:t>
            </a:r>
            <a:r>
              <a:rPr lang="en-US" dirty="0" smtClean="0"/>
              <a:t> sites</a:t>
            </a:r>
          </a:p>
          <a:p>
            <a:pPr algn="just"/>
            <a:r>
              <a:rPr lang="en-US" dirty="0" smtClean="0"/>
              <a:t>The </a:t>
            </a:r>
            <a:r>
              <a:rPr lang="en-US" i="1" dirty="0" smtClean="0"/>
              <a:t>HCA </a:t>
            </a:r>
            <a:r>
              <a:rPr lang="en-US" dirty="0" smtClean="0"/>
              <a:t>is designed “to encourage and facilitate the protection and conservation of heritage property in the Province,”</a:t>
            </a:r>
          </a:p>
          <a:p>
            <a:r>
              <a:rPr lang="en-US" sz="2800" dirty="0" smtClean="0">
                <a:solidFill>
                  <a:schemeClr val="bg1"/>
                </a:solidFill>
              </a:rPr>
              <a:t>http://www.for.gov.bc.ca/archaeology/index.htm </a:t>
            </a:r>
            <a:endParaRPr lang="en-US" dirty="0"/>
          </a:p>
        </p:txBody>
      </p:sp>
      <p:sp>
        <p:nvSpPr>
          <p:cNvPr id="2" name="Title 1"/>
          <p:cNvSpPr>
            <a:spLocks noGrp="1"/>
          </p:cNvSpPr>
          <p:nvPr>
            <p:ph type="title"/>
          </p:nvPr>
        </p:nvSpPr>
        <p:spPr>
          <a:noFill/>
          <a:ln>
            <a:noFill/>
          </a:ln>
          <a:effectLst>
            <a:outerShdw blurRad="149987" dist="250190" dir="8460000" algn="ctr">
              <a:srgbClr val="000000">
                <a:alpha val="28000"/>
              </a:srgbClr>
            </a:outerShdw>
          </a:effectLst>
        </p:spPr>
        <p:style>
          <a:lnRef idx="1">
            <a:schemeClr val="accent4"/>
          </a:lnRef>
          <a:fillRef idx="2">
            <a:schemeClr val="accent4"/>
          </a:fillRef>
          <a:effectRef idx="1">
            <a:schemeClr val="accent4"/>
          </a:effectRef>
          <a:fontRef idx="minor">
            <a:schemeClr val="dk1"/>
          </a:fontRef>
        </p:style>
        <p:txBody>
          <a:bodyPr>
            <a:normAutofit/>
          </a:bodyPr>
          <a:lstStyle/>
          <a:p>
            <a:r>
              <a:rPr lang="en-US" i="1" dirty="0" smtClean="0">
                <a:solidFill>
                  <a:schemeClr val="tx1"/>
                </a:solidFill>
                <a:effectLst>
                  <a:outerShdw blurRad="38100" dist="38100" dir="2700000" algn="tl">
                    <a:srgbClr val="000000">
                      <a:alpha val="43137"/>
                    </a:srgbClr>
                  </a:outerShdw>
                </a:effectLst>
              </a:rPr>
              <a:t>Heritage Conservation Act</a:t>
            </a:r>
            <a:endParaRPr lang="en-US" dirty="0">
              <a:solidFill>
                <a:schemeClr val="tx1"/>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5"/>
          </p:nvPr>
        </p:nvSpPr>
        <p:spPr/>
        <p:txBody>
          <a:bodyPr/>
          <a:lstStyle/>
          <a:p>
            <a:fld id="{8A879866-70F5-4DCB-8677-D8E85944F337}"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nSpc>
                <a:spcPct val="90000"/>
              </a:lnSpc>
              <a:defRPr/>
            </a:pPr>
            <a:r>
              <a:rPr lang="en-CA" sz="2800" dirty="0" smtClean="0"/>
              <a:t>Archaeological sites have physical evidence of human occupation or use before 1846</a:t>
            </a:r>
          </a:p>
          <a:p>
            <a:pPr>
              <a:lnSpc>
                <a:spcPct val="90000"/>
              </a:lnSpc>
              <a:defRPr/>
            </a:pPr>
            <a:r>
              <a:rPr lang="en-US" sz="2800" dirty="0" smtClean="0"/>
              <a:t>Aboriginal rock art with historical or archaeological value</a:t>
            </a:r>
          </a:p>
          <a:p>
            <a:pPr algn="just">
              <a:lnSpc>
                <a:spcPct val="90000"/>
              </a:lnSpc>
              <a:defRPr/>
            </a:pPr>
            <a:r>
              <a:rPr lang="en-US" sz="2800" dirty="0" smtClean="0"/>
              <a:t>Burial places with historical or archaeological value</a:t>
            </a:r>
          </a:p>
          <a:p>
            <a:pPr>
              <a:lnSpc>
                <a:spcPct val="90000"/>
              </a:lnSpc>
              <a:defRPr/>
            </a:pPr>
            <a:r>
              <a:rPr lang="en-US" sz="2800" dirty="0" smtClean="0"/>
              <a:t>Heritage wrecks</a:t>
            </a:r>
          </a:p>
          <a:p>
            <a:pPr>
              <a:lnSpc>
                <a:spcPct val="90000"/>
              </a:lnSpc>
              <a:defRPr/>
            </a:pPr>
            <a:r>
              <a:rPr lang="en-US" sz="2800" dirty="0" smtClean="0"/>
              <a:t>Heritage sites of unknown age with a reasonable possibility of having been occupied or used before 1846.</a:t>
            </a:r>
          </a:p>
          <a:p>
            <a:endParaRPr lang="en-US" dirty="0"/>
          </a:p>
        </p:txBody>
      </p:sp>
      <p:sp>
        <p:nvSpPr>
          <p:cNvPr id="2" name="Title 1"/>
          <p:cNvSpPr>
            <a:spLocks noGrp="1"/>
          </p:cNvSpPr>
          <p:nvPr>
            <p:ph type="title"/>
          </p:nvPr>
        </p:nvSpPr>
        <p:spPr>
          <a:noFill/>
          <a:ln>
            <a:noFill/>
          </a:ln>
          <a:effectLst>
            <a:outerShdw blurRad="149987" dist="250190" dir="8460000" algn="ctr">
              <a:srgbClr val="000000">
                <a:alpha val="28000"/>
              </a:srgbClr>
            </a:outerShdw>
          </a:effectLst>
        </p:spPr>
        <p:style>
          <a:lnRef idx="1">
            <a:schemeClr val="accent4"/>
          </a:lnRef>
          <a:fillRef idx="2">
            <a:schemeClr val="accent4"/>
          </a:fillRef>
          <a:effectRef idx="1">
            <a:schemeClr val="accent4"/>
          </a:effectRef>
          <a:fontRef idx="minor">
            <a:schemeClr val="dk1"/>
          </a:fontRef>
        </p:style>
        <p:txBody>
          <a:bodyPr>
            <a:normAutofit/>
          </a:bodyPr>
          <a:lstStyle/>
          <a:p>
            <a:r>
              <a:rPr lang="en-US" sz="3200" dirty="0" smtClean="0">
                <a:solidFill>
                  <a:schemeClr val="tx1"/>
                </a:solidFill>
                <a:effectLst>
                  <a:outerShdw blurRad="38100" dist="38100" dir="2700000" algn="tl">
                    <a:srgbClr val="000000">
                      <a:alpha val="43137"/>
                    </a:srgbClr>
                  </a:outerShdw>
                </a:effectLst>
              </a:rPr>
              <a:t>Sites Automatically Protected by the </a:t>
            </a:r>
            <a:r>
              <a:rPr lang="en-US" sz="3200" i="1" dirty="0" smtClean="0">
                <a:solidFill>
                  <a:schemeClr val="tx1"/>
                </a:solidFill>
                <a:effectLst>
                  <a:outerShdw blurRad="38100" dist="38100" dir="2700000" algn="tl">
                    <a:srgbClr val="000000">
                      <a:alpha val="43137"/>
                    </a:srgbClr>
                  </a:outerShdw>
                </a:effectLst>
              </a:rPr>
              <a:t>Heritage Conservation Act</a:t>
            </a:r>
            <a:r>
              <a:rPr lang="en-US" sz="3200" dirty="0" smtClean="0">
                <a:solidFill>
                  <a:schemeClr val="tx1"/>
                </a:solidFill>
                <a:effectLst>
                  <a:outerShdw blurRad="38100" dist="38100" dir="2700000" algn="tl">
                    <a:srgbClr val="000000">
                      <a:alpha val="43137"/>
                    </a:srgbClr>
                  </a:outerShdw>
                </a:effectLst>
              </a:rPr>
              <a:t> (HCA)</a:t>
            </a:r>
            <a:endParaRPr lang="en-US" sz="3200" dirty="0">
              <a:solidFill>
                <a:schemeClr val="tx1"/>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5"/>
          </p:nvPr>
        </p:nvSpPr>
        <p:spPr/>
        <p:txBody>
          <a:bodyPr/>
          <a:lstStyle/>
          <a:p>
            <a:fld id="{8A879866-70F5-4DCB-8677-D8E85944F337}" type="slidenum">
              <a:rPr lang="en-US" smtClean="0"/>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lnSpc>
                <a:spcPct val="80000"/>
              </a:lnSpc>
              <a:defRPr/>
            </a:pPr>
            <a:r>
              <a:rPr lang="en-US" sz="2800" dirty="0" smtClean="0"/>
              <a:t>Section 36 (1) of the HCA states that a person commits an offense if they contravene Sections 13 (6), 14 (1) or 14 (8). Under Section 36 (3) a person convicted of an offense under subsection 1(d) is liable:</a:t>
            </a:r>
          </a:p>
          <a:p>
            <a:pPr>
              <a:lnSpc>
                <a:spcPct val="80000"/>
              </a:lnSpc>
              <a:buNone/>
              <a:defRPr/>
            </a:pPr>
            <a:r>
              <a:rPr lang="en-US" sz="2800" dirty="0" smtClean="0"/>
              <a:t>a) If the person is an individual, to a fine of not more that $50, 000.00 or to imprisonment for a term of more than two years or both, or</a:t>
            </a:r>
          </a:p>
          <a:p>
            <a:pPr>
              <a:lnSpc>
                <a:spcPct val="80000"/>
              </a:lnSpc>
              <a:buNone/>
              <a:defRPr/>
            </a:pPr>
            <a:r>
              <a:rPr lang="en-US" sz="2800" dirty="0" smtClean="0"/>
              <a:t>b) If the person is a corporation, to a fine of not more than $1,000, 000.00</a:t>
            </a:r>
          </a:p>
          <a:p>
            <a:pPr>
              <a:buNone/>
            </a:pPr>
            <a:endParaRPr lang="en-US" dirty="0" smtClean="0"/>
          </a:p>
          <a:p>
            <a:pPr>
              <a:buNone/>
            </a:pPr>
            <a:endParaRPr lang="en-US" dirty="0"/>
          </a:p>
        </p:txBody>
      </p:sp>
      <p:sp>
        <p:nvSpPr>
          <p:cNvPr id="2" name="Title 1"/>
          <p:cNvSpPr>
            <a:spLocks noGrp="1"/>
          </p:cNvSpPr>
          <p:nvPr>
            <p:ph type="title"/>
          </p:nvPr>
        </p:nvSpPr>
        <p:spPr>
          <a:noFill/>
          <a:ln>
            <a:noFill/>
          </a:ln>
          <a:effectLst>
            <a:outerShdw blurRad="149987" dist="250190" dir="8460000" algn="ctr">
              <a:srgbClr val="000000">
                <a:alpha val="28000"/>
              </a:srgbClr>
            </a:outerShdw>
          </a:effectLst>
        </p:spPr>
        <p:style>
          <a:lnRef idx="1">
            <a:schemeClr val="accent4"/>
          </a:lnRef>
          <a:fillRef idx="2">
            <a:schemeClr val="accent4"/>
          </a:fillRef>
          <a:effectRef idx="1">
            <a:schemeClr val="accent4"/>
          </a:effectRef>
          <a:fontRef idx="minor">
            <a:schemeClr val="dk1"/>
          </a:fontRef>
        </p:style>
        <p:txBody>
          <a:bodyPr/>
          <a:lstStyle/>
          <a:p>
            <a:r>
              <a:rPr lang="en-US" i="1" dirty="0" smtClean="0">
                <a:solidFill>
                  <a:schemeClr val="tx1"/>
                </a:solidFill>
                <a:effectLst>
                  <a:outerShdw blurRad="38100" dist="38100" dir="2700000" algn="tl">
                    <a:srgbClr val="000000">
                      <a:alpha val="43137"/>
                    </a:srgbClr>
                  </a:outerShdw>
                </a:effectLst>
              </a:rPr>
              <a:t>HCA</a:t>
            </a:r>
            <a:r>
              <a:rPr lang="en-US" dirty="0" smtClean="0">
                <a:solidFill>
                  <a:schemeClr val="tx1"/>
                </a:solidFill>
                <a:effectLst>
                  <a:outerShdw blurRad="38100" dist="38100" dir="2700000" algn="tl">
                    <a:srgbClr val="000000">
                      <a:alpha val="43137"/>
                    </a:srgbClr>
                  </a:outerShdw>
                </a:effectLst>
              </a:rPr>
              <a:t> Offences &amp; Penalties </a:t>
            </a:r>
            <a:endParaRPr lang="en-US" dirty="0">
              <a:solidFill>
                <a:schemeClr val="tx1"/>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5"/>
          </p:nvPr>
        </p:nvSpPr>
        <p:spPr/>
        <p:txBody>
          <a:bodyPr/>
          <a:lstStyle/>
          <a:p>
            <a:fld id="{8A879866-70F5-4DCB-8677-D8E85944F337}" type="slidenum">
              <a:rPr lang="en-US" smtClean="0"/>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CA" dirty="0" smtClean="0"/>
              <a:t>CHRs are potentially sensitive and/or confidential information</a:t>
            </a:r>
          </a:p>
          <a:p>
            <a:r>
              <a:rPr lang="en-CA" dirty="0" smtClean="0"/>
              <a:t>Ask First Nations and speak to your district consultation coordinator on how to best manage monitoring data</a:t>
            </a:r>
            <a:endParaRPr lang="en-CA" dirty="0"/>
          </a:p>
        </p:txBody>
      </p:sp>
      <p:sp>
        <p:nvSpPr>
          <p:cNvPr id="3" name="Title 2"/>
          <p:cNvSpPr>
            <a:spLocks noGrp="1"/>
          </p:cNvSpPr>
          <p:nvPr>
            <p:ph type="title"/>
          </p:nvPr>
        </p:nvSpPr>
        <p:spPr/>
        <p:txBody>
          <a:bodyPr/>
          <a:lstStyle/>
          <a:p>
            <a:pPr algn="ctr"/>
            <a:r>
              <a:rPr lang="en-CA" dirty="0" smtClean="0"/>
              <a:t>Confidentiality</a:t>
            </a:r>
            <a:endParaRPr lang="en-CA" dirty="0"/>
          </a:p>
        </p:txBody>
      </p:sp>
      <p:sp>
        <p:nvSpPr>
          <p:cNvPr id="4" name="Slide Number Placeholder 3"/>
          <p:cNvSpPr>
            <a:spLocks noGrp="1"/>
          </p:cNvSpPr>
          <p:nvPr>
            <p:ph type="sldNum" sz="quarter" idx="15"/>
          </p:nvPr>
        </p:nvSpPr>
        <p:spPr/>
        <p:txBody>
          <a:bodyPr/>
          <a:lstStyle/>
          <a:p>
            <a:fld id="{8A879866-70F5-4DCB-8677-D8E85944F337}"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60648"/>
            <a:ext cx="9144000" cy="1008112"/>
          </a:xfrm>
        </p:spPr>
        <p:txBody>
          <a:bodyPr>
            <a:normAutofit/>
          </a:bodyPr>
          <a:lstStyle/>
          <a:p>
            <a:pPr algn="ctr">
              <a:tabLst>
                <a:tab pos="4400550" algn="l"/>
              </a:tabLst>
            </a:pPr>
            <a:r>
              <a:rPr lang="en-CA" sz="3600" dirty="0" smtClean="0"/>
              <a:t>FREP Resource Stewardship Monitoring</a:t>
            </a:r>
            <a:endParaRPr lang="en-CA" sz="3600" dirty="0"/>
          </a:p>
        </p:txBody>
      </p:sp>
      <p:sp>
        <p:nvSpPr>
          <p:cNvPr id="8" name="TextBox 7"/>
          <p:cNvSpPr txBox="1"/>
          <p:nvPr/>
        </p:nvSpPr>
        <p:spPr>
          <a:xfrm>
            <a:off x="457200" y="4724400"/>
            <a:ext cx="8382000" cy="1323439"/>
          </a:xfrm>
          <a:prstGeom prst="rect">
            <a:avLst/>
          </a:prstGeom>
          <a:noFill/>
        </p:spPr>
        <p:txBody>
          <a:bodyPr wrap="square" rtlCol="0">
            <a:spAutoFit/>
          </a:bodyPr>
          <a:lstStyle/>
          <a:p>
            <a:pPr marL="514350" indent="-514350" algn="ctr"/>
            <a:endParaRPr lang="en-CA" sz="4000" dirty="0" smtClean="0">
              <a:solidFill>
                <a:schemeClr val="bg1"/>
              </a:solidFill>
            </a:endParaRPr>
          </a:p>
          <a:p>
            <a:pPr marL="514350" indent="-514350" algn="ctr"/>
            <a:r>
              <a:rPr lang="en-CA" sz="4000" dirty="0" smtClean="0">
                <a:solidFill>
                  <a:schemeClr val="bg1"/>
                </a:solidFill>
                <a:hlinkClick r:id="rId3"/>
              </a:rPr>
              <a:t>http://</a:t>
            </a:r>
            <a:r>
              <a:rPr lang="en-CA" sz="3600" dirty="0" smtClean="0">
                <a:solidFill>
                  <a:schemeClr val="bg1"/>
                </a:solidFill>
                <a:hlinkClick r:id="rId3"/>
              </a:rPr>
              <a:t>www.youtube.com/user/frep101</a:t>
            </a:r>
            <a:endParaRPr lang="en-CA" sz="3600" dirty="0">
              <a:solidFill>
                <a:schemeClr val="bg1"/>
              </a:solidFill>
            </a:endParaRPr>
          </a:p>
        </p:txBody>
      </p:sp>
      <p:pic>
        <p:nvPicPr>
          <p:cNvPr id="10" name="Picture 4" descr="\\Door\PBRADFOR$\PROFILE\DESKTOP\CHR video.jpg"/>
          <p:cNvPicPr>
            <a:picLocks noChangeAspect="1" noChangeArrowheads="1"/>
          </p:cNvPicPr>
          <p:nvPr/>
        </p:nvPicPr>
        <p:blipFill>
          <a:blip r:embed="rId4" cstate="screen"/>
          <a:srcRect/>
          <a:stretch>
            <a:fillRect/>
          </a:stretch>
        </p:blipFill>
        <p:spPr bwMode="auto">
          <a:xfrm>
            <a:off x="533400" y="1752600"/>
            <a:ext cx="4572000" cy="3429000"/>
          </a:xfrm>
          <a:prstGeom prst="rect">
            <a:avLst/>
          </a:prstGeom>
          <a:noFill/>
        </p:spPr>
      </p:pic>
      <p:sp>
        <p:nvSpPr>
          <p:cNvPr id="9" name="Slide Number Placeholder 8"/>
          <p:cNvSpPr>
            <a:spLocks noGrp="1"/>
          </p:cNvSpPr>
          <p:nvPr>
            <p:ph type="sldNum" sz="quarter" idx="12"/>
          </p:nvPr>
        </p:nvSpPr>
        <p:spPr/>
        <p:txBody>
          <a:bodyPr/>
          <a:lstStyle/>
          <a:p>
            <a:fld id="{7A28BE87-BF69-4156-B92F-3D1E1926979D}" type="slidenum">
              <a:rPr lang="en-CA" smtClean="0"/>
              <a:pPr/>
              <a:t>17</a:t>
            </a:fld>
            <a:endParaRPr lang="en-CA"/>
          </a:p>
        </p:txBody>
      </p:sp>
      <p:sp>
        <p:nvSpPr>
          <p:cNvPr id="11" name="TextBox 10"/>
          <p:cNvSpPr txBox="1"/>
          <p:nvPr/>
        </p:nvSpPr>
        <p:spPr>
          <a:xfrm>
            <a:off x="5410200" y="1752600"/>
            <a:ext cx="3505200" cy="2677656"/>
          </a:xfrm>
          <a:prstGeom prst="rect">
            <a:avLst/>
          </a:prstGeom>
          <a:noFill/>
        </p:spPr>
        <p:txBody>
          <a:bodyPr wrap="square" rtlCol="0">
            <a:spAutoFit/>
          </a:bodyPr>
          <a:lstStyle/>
          <a:p>
            <a:pPr algn="ctr"/>
            <a:r>
              <a:rPr lang="en-CA" sz="2800" u="sng" dirty="0" smtClean="0"/>
              <a:t>FREP Question:</a:t>
            </a:r>
          </a:p>
          <a:p>
            <a:pPr algn="ctr"/>
            <a:r>
              <a:rPr lang="en-CA" sz="2800" dirty="0" smtClean="0"/>
              <a:t>Are cultural heritage resources being  conserved for First Nations cultural and traditional activities?</a:t>
            </a:r>
            <a:endParaRPr lang="en-CA"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smtClean="0"/>
              <a:t>physical </a:t>
            </a:r>
            <a:r>
              <a:rPr lang="en-US" dirty="0" smtClean="0"/>
              <a:t>traces of the past</a:t>
            </a:r>
            <a:endParaRPr lang="en-US" dirty="0"/>
          </a:p>
        </p:txBody>
      </p:sp>
      <p:sp>
        <p:nvSpPr>
          <p:cNvPr id="3" name="Title 2"/>
          <p:cNvSpPr>
            <a:spLocks noGrp="1"/>
          </p:cNvSpPr>
          <p:nvPr>
            <p:ph type="ctrTitle"/>
          </p:nvPr>
        </p:nvSpPr>
        <p:spPr/>
        <p:txBody>
          <a:bodyPr/>
          <a:lstStyle/>
          <a:p>
            <a:r>
              <a:rPr lang="en-US" dirty="0" smtClean="0"/>
              <a:t>CHR Features and Archaeological sites</a:t>
            </a:r>
            <a:endParaRPr lang="en-US" dirty="0"/>
          </a:p>
        </p:txBody>
      </p:sp>
      <p:sp>
        <p:nvSpPr>
          <p:cNvPr id="4" name="Slide Number Placeholder 3"/>
          <p:cNvSpPr>
            <a:spLocks noGrp="1"/>
          </p:cNvSpPr>
          <p:nvPr>
            <p:ph type="sldNum" sz="quarter" idx="11"/>
          </p:nvPr>
        </p:nvSpPr>
        <p:spPr/>
        <p:txBody>
          <a:bodyPr/>
          <a:lstStyle/>
          <a:p>
            <a:fld id="{8A879866-70F5-4DCB-8677-D8E85944F337}"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343400"/>
          </a:xfrm>
        </p:spPr>
        <p:txBody>
          <a:bodyPr/>
          <a:lstStyle/>
          <a:p>
            <a:pPr>
              <a:buFont typeface="Wingdings" pitchFamily="2" charset="2"/>
              <a:buChar char="§"/>
              <a:defRPr/>
            </a:pPr>
            <a:r>
              <a:rPr lang="en-US" dirty="0" smtClean="0"/>
              <a:t>Culturally Modified Trees </a:t>
            </a:r>
          </a:p>
          <a:p>
            <a:pPr>
              <a:buFont typeface="Wingdings" pitchFamily="2" charset="2"/>
              <a:buChar char="§"/>
              <a:defRPr/>
            </a:pPr>
            <a:r>
              <a:rPr lang="en-US" dirty="0" smtClean="0">
                <a:latin typeface="+mj-lt"/>
              </a:rPr>
              <a:t>Cultural Material </a:t>
            </a:r>
          </a:p>
          <a:p>
            <a:pPr>
              <a:buFont typeface="Wingdings" pitchFamily="2" charset="2"/>
              <a:buChar char="§"/>
              <a:defRPr/>
            </a:pPr>
            <a:r>
              <a:rPr lang="en-US" dirty="0" smtClean="0">
                <a:latin typeface="+mj-lt"/>
              </a:rPr>
              <a:t>Cultural Depressions </a:t>
            </a:r>
          </a:p>
          <a:p>
            <a:pPr>
              <a:buFont typeface="Wingdings" pitchFamily="2" charset="2"/>
              <a:buChar char="§"/>
              <a:defRPr/>
            </a:pPr>
            <a:r>
              <a:rPr lang="en-US" dirty="0" smtClean="0"/>
              <a:t>Cultural Trails </a:t>
            </a:r>
          </a:p>
          <a:p>
            <a:pPr>
              <a:buFont typeface="Wingdings" pitchFamily="2" charset="2"/>
              <a:buChar char="§"/>
              <a:defRPr/>
            </a:pPr>
            <a:r>
              <a:rPr lang="en-US" dirty="0" smtClean="0">
                <a:latin typeface="+mj-lt"/>
              </a:rPr>
              <a:t>Traditional Use Sites</a:t>
            </a:r>
          </a:p>
          <a:p>
            <a:pPr>
              <a:buFont typeface="Wingdings" pitchFamily="2" charset="2"/>
              <a:buChar char="§"/>
              <a:defRPr/>
            </a:pPr>
            <a:r>
              <a:rPr lang="en-US" dirty="0" smtClean="0">
                <a:latin typeface="+mj-lt"/>
              </a:rPr>
              <a:t>Historic Sites </a:t>
            </a:r>
          </a:p>
          <a:p>
            <a:endParaRPr lang="en-US" dirty="0"/>
          </a:p>
        </p:txBody>
      </p:sp>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Common CHR Types</a:t>
            </a:r>
            <a:endParaRPr lang="en-US"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5"/>
          </p:nvPr>
        </p:nvSpPr>
        <p:spPr/>
        <p:txBody>
          <a:bodyPr/>
          <a:lstStyle/>
          <a:p>
            <a:fld id="{8A879866-70F5-4DCB-8677-D8E85944F337}"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sz="4400" dirty="0" smtClean="0"/>
              <a:t>Culturally Modified Trees (CMTs)</a:t>
            </a:r>
            <a:endParaRPr lang="en-US" sz="4400" dirty="0"/>
          </a:p>
        </p:txBody>
      </p:sp>
      <p:sp>
        <p:nvSpPr>
          <p:cNvPr id="3" name="Slide Number Placeholder 2"/>
          <p:cNvSpPr>
            <a:spLocks noGrp="1"/>
          </p:cNvSpPr>
          <p:nvPr>
            <p:ph type="sldNum" sz="quarter" idx="11"/>
          </p:nvPr>
        </p:nvSpPr>
        <p:spPr/>
        <p:txBody>
          <a:bodyPr/>
          <a:lstStyle/>
          <a:p>
            <a:fld id="{8A879866-70F5-4DCB-8677-D8E85944F337}" type="slidenum">
              <a:rPr lang="en-US" smtClean="0"/>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Wingdings" pitchFamily="2" charset="2"/>
              <a:buChar char="§"/>
            </a:pPr>
            <a:r>
              <a:rPr lang="en-US" dirty="0" smtClean="0"/>
              <a:t>A tree that has been altered by native people as part of their traditional use of the forest. </a:t>
            </a:r>
          </a:p>
          <a:p>
            <a:pPr>
              <a:buFont typeface="Wingdings" pitchFamily="2" charset="2"/>
              <a:buChar char="§"/>
            </a:pPr>
            <a:r>
              <a:rPr lang="en-US" dirty="0" smtClean="0"/>
              <a:t>Non-native people also have altered trees, and can be difficult to tell if a modification is of native or non-native origin. </a:t>
            </a:r>
          </a:p>
          <a:p>
            <a:pPr>
              <a:buFont typeface="Wingdings" pitchFamily="2" charset="2"/>
              <a:buChar char="§"/>
            </a:pPr>
            <a:r>
              <a:rPr lang="en-US" dirty="0" smtClean="0"/>
              <a:t>The term is commonly used to refer to trees modified by native people during traditional tree utilization, and is used as such in this course.</a:t>
            </a:r>
          </a:p>
          <a:p>
            <a:pPr>
              <a:buFont typeface="Wingdings" pitchFamily="2" charset="2"/>
              <a:buChar char="§"/>
            </a:pPr>
            <a:r>
              <a:rPr lang="en-US" dirty="0" smtClean="0"/>
              <a:t>There are many kinds of CMTs in British Columbia.</a:t>
            </a:r>
            <a:endParaRPr lang="en-US" dirty="0"/>
          </a:p>
        </p:txBody>
      </p:sp>
      <p:sp>
        <p:nvSpPr>
          <p:cNvPr id="2" name="Title 1"/>
          <p:cNvSpPr>
            <a:spLocks noGrp="1"/>
          </p:cNvSpPr>
          <p:nvPr>
            <p:ph type="title"/>
          </p:nvPr>
        </p:nvSpPr>
        <p:spPr>
          <a:noFill/>
          <a:ln>
            <a:noFill/>
          </a:ln>
          <a:effectLst>
            <a:outerShdw blurRad="149987" dist="250190" dir="8460000" algn="ctr">
              <a:srgbClr val="000000">
                <a:alpha val="28000"/>
              </a:srgbClr>
            </a:outerShdw>
          </a:effectLst>
        </p:spPr>
        <p:style>
          <a:lnRef idx="1">
            <a:schemeClr val="accent4"/>
          </a:lnRef>
          <a:fillRef idx="2">
            <a:schemeClr val="accent4"/>
          </a:fillRef>
          <a:effectRef idx="1">
            <a:schemeClr val="accent4"/>
          </a:effectRef>
          <a:fontRef idx="minor">
            <a:schemeClr val="dk1"/>
          </a:fontRef>
        </p:style>
        <p:txBody>
          <a:bodyPr>
            <a:normAutofit/>
          </a:bodyPr>
          <a:lstStyle/>
          <a:p>
            <a:r>
              <a:rPr lang="en-US" sz="3600" dirty="0" smtClean="0">
                <a:solidFill>
                  <a:schemeClr val="tx1"/>
                </a:solidFill>
                <a:effectLst>
                  <a:outerShdw blurRad="38100" dist="38100" dir="2700000" algn="tl">
                    <a:srgbClr val="000000">
                      <a:alpha val="43137"/>
                    </a:srgbClr>
                  </a:outerShdw>
                </a:effectLst>
              </a:rPr>
              <a:t>Culturally Modified Trees (CMTs)</a:t>
            </a:r>
            <a:endParaRPr lang="en-US" sz="2700" i="1" dirty="0">
              <a:solidFill>
                <a:schemeClr val="tx1"/>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5"/>
          </p:nvPr>
        </p:nvSpPr>
        <p:spPr/>
        <p:txBody>
          <a:bodyPr/>
          <a:lstStyle/>
          <a:p>
            <a:fld id="{8A879866-70F5-4DCB-8677-D8E85944F337}" type="slidenum">
              <a:rPr lang="en-US" smtClean="0"/>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648200"/>
          </a:xfrm>
        </p:spPr>
        <p:txBody>
          <a:bodyPr>
            <a:normAutofit fontScale="85000" lnSpcReduction="20000"/>
          </a:bodyPr>
          <a:lstStyle/>
          <a:p>
            <a:pPr lvl="0"/>
            <a:r>
              <a:rPr lang="en-US" sz="2800" dirty="0" smtClean="0"/>
              <a:t>Have cultural significance to First Nations groups </a:t>
            </a:r>
          </a:p>
          <a:p>
            <a:pPr lvl="0"/>
            <a:r>
              <a:rPr lang="en-US" sz="2800" dirty="0" smtClean="0"/>
              <a:t>Dateable features of traditional forest subsistence </a:t>
            </a:r>
          </a:p>
          <a:p>
            <a:pPr lvl="0"/>
            <a:r>
              <a:rPr lang="en-US" sz="2800" dirty="0" smtClean="0"/>
              <a:t>Legal obligations to manage for CMTs during forest planning and operations (HCA)</a:t>
            </a:r>
          </a:p>
          <a:p>
            <a:pPr lvl="0"/>
            <a:r>
              <a:rPr lang="en-US" sz="2800" dirty="0" smtClean="0"/>
              <a:t>Can play a role in determining aboriginal rights or title in treaty &amp; land use negotiations </a:t>
            </a:r>
          </a:p>
          <a:p>
            <a:pPr lvl="0"/>
            <a:r>
              <a:rPr lang="en-US" sz="2800" dirty="0" smtClean="0"/>
              <a:t>May be linked to archaeological sites, oral histories, and traditional use sites</a:t>
            </a:r>
          </a:p>
          <a:p>
            <a:pPr lvl="0"/>
            <a:r>
              <a:rPr lang="en-US" sz="2800" dirty="0" smtClean="0"/>
              <a:t>Data collected from CMTs can confirm trail routes, identify travel patterns, settlement patterns, subsistence, seasonal rounds, and population fluctuations</a:t>
            </a:r>
          </a:p>
          <a:p>
            <a:pPr lvl="0"/>
            <a:r>
              <a:rPr lang="en-US" sz="2800" dirty="0" smtClean="0"/>
              <a:t>Analysis of CMT data can correlate traditional use with past environmental and cultural events such as drought, European-contact, or famine. </a:t>
            </a:r>
          </a:p>
          <a:p>
            <a:pPr>
              <a:buNone/>
            </a:pPr>
            <a:endParaRPr lang="en-US" dirty="0"/>
          </a:p>
        </p:txBody>
      </p:sp>
      <p:sp>
        <p:nvSpPr>
          <p:cNvPr id="2" name="Title 1"/>
          <p:cNvSpPr>
            <a:spLocks noGrp="1"/>
          </p:cNvSpPr>
          <p:nvPr>
            <p:ph type="title"/>
          </p:nvPr>
        </p:nvSpPr>
        <p:spPr>
          <a:xfrm>
            <a:off x="914400" y="274638"/>
            <a:ext cx="7772400" cy="944562"/>
          </a:xfrm>
          <a:noFill/>
          <a:ln>
            <a:noFill/>
          </a:ln>
          <a:effectLst>
            <a:outerShdw blurRad="57785" dist="33020" dir="3180000" algn="ctr">
              <a:srgbClr val="000000">
                <a:alpha val="30000"/>
              </a:srgbClr>
            </a:outerShdw>
          </a:effectLst>
        </p:spPr>
        <p:style>
          <a:lnRef idx="1">
            <a:schemeClr val="accent4"/>
          </a:lnRef>
          <a:fillRef idx="2">
            <a:schemeClr val="accent4"/>
          </a:fillRef>
          <a:effectRef idx="1">
            <a:schemeClr val="accent4"/>
          </a:effectRef>
          <a:fontRef idx="minor">
            <a:schemeClr val="dk1"/>
          </a:fontRef>
        </p:style>
        <p:txBody>
          <a:bodyPr>
            <a:normAutofit/>
          </a:bodyPr>
          <a:lstStyle/>
          <a:p>
            <a:r>
              <a:rPr lang="en-US" sz="3600" dirty="0" smtClean="0">
                <a:solidFill>
                  <a:schemeClr val="tx1"/>
                </a:solidFill>
                <a:effectLst>
                  <a:outerShdw blurRad="38100" dist="38100" dir="2700000" algn="tl">
                    <a:srgbClr val="000000">
                      <a:alpha val="43137"/>
                    </a:srgbClr>
                  </a:outerShdw>
                </a:effectLst>
              </a:rPr>
              <a:t>Why Record CMTs? </a:t>
            </a:r>
            <a:endParaRPr lang="en-US" sz="3600" dirty="0">
              <a:solidFill>
                <a:schemeClr val="tx1"/>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5"/>
          </p:nvPr>
        </p:nvSpPr>
        <p:spPr/>
        <p:txBody>
          <a:bodyPr/>
          <a:lstStyle/>
          <a:p>
            <a:fld id="{8A879866-70F5-4DCB-8677-D8E85944F337}" type="slidenum">
              <a:rPr lang="en-US" smtClean="0"/>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CMTs</a:t>
            </a:r>
            <a:endParaRPr lang="en-US" dirty="0"/>
          </a:p>
        </p:txBody>
      </p:sp>
      <p:sp>
        <p:nvSpPr>
          <p:cNvPr id="3" name="Text Placeholder 2"/>
          <p:cNvSpPr>
            <a:spLocks noGrp="1"/>
          </p:cNvSpPr>
          <p:nvPr>
            <p:ph type="body" idx="1"/>
          </p:nvPr>
        </p:nvSpPr>
        <p:spPr/>
        <p:txBody>
          <a:bodyPr>
            <a:normAutofit/>
          </a:bodyPr>
          <a:lstStyle/>
          <a:p>
            <a:r>
              <a:rPr lang="en-US" sz="2400" dirty="0" smtClean="0"/>
              <a:t>Coastal BC</a:t>
            </a:r>
            <a:endParaRPr lang="en-US" sz="2400" dirty="0"/>
          </a:p>
        </p:txBody>
      </p:sp>
      <p:pic>
        <p:nvPicPr>
          <p:cNvPr id="9" name="Content Placeholder 3" descr="P8030150.JPG"/>
          <p:cNvPicPr>
            <a:picLocks noChangeAspect="1"/>
          </p:cNvPicPr>
          <p:nvPr/>
        </p:nvPicPr>
        <p:blipFill>
          <a:blip r:embed="rId3" cstate="screen"/>
          <a:stretch>
            <a:fillRect/>
          </a:stretch>
        </p:blipFill>
        <p:spPr>
          <a:xfrm>
            <a:off x="3810000" y="1447800"/>
            <a:ext cx="4495800" cy="3371850"/>
          </a:xfrm>
          <a:prstGeom prst="rect">
            <a:avLst/>
          </a:prstGeom>
          <a:effectLst>
            <a:softEdge rad="317500"/>
          </a:effectLst>
        </p:spPr>
      </p:pic>
      <p:sp>
        <p:nvSpPr>
          <p:cNvPr id="5" name="Slide Number Placeholder 4"/>
          <p:cNvSpPr>
            <a:spLocks noGrp="1"/>
          </p:cNvSpPr>
          <p:nvPr>
            <p:ph type="sldNum" sz="quarter" idx="12"/>
          </p:nvPr>
        </p:nvSpPr>
        <p:spPr/>
        <p:txBody>
          <a:bodyPr/>
          <a:lstStyle/>
          <a:p>
            <a:fld id="{8A879866-70F5-4DCB-8677-D8E85944F337}" type="slidenum">
              <a:rPr lang="en-US" smtClean="0"/>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bark-stripped trees</a:t>
            </a:r>
          </a:p>
          <a:p>
            <a:r>
              <a:rPr lang="en-US" dirty="0" smtClean="0"/>
              <a:t>stumps and felled logs</a:t>
            </a:r>
          </a:p>
          <a:p>
            <a:r>
              <a:rPr lang="en-US" dirty="0" smtClean="0"/>
              <a:t>trees tested for soundness</a:t>
            </a:r>
          </a:p>
          <a:p>
            <a:r>
              <a:rPr lang="en-US" dirty="0" smtClean="0"/>
              <a:t>trees chopped for pitch</a:t>
            </a:r>
          </a:p>
          <a:p>
            <a:r>
              <a:rPr lang="en-US" dirty="0" smtClean="0"/>
              <a:t>trees with scars from plank removal </a:t>
            </a:r>
          </a:p>
          <a:p>
            <a:r>
              <a:rPr lang="en-US" dirty="0" err="1" smtClean="0"/>
              <a:t>arborglyphs</a:t>
            </a:r>
            <a:r>
              <a:rPr lang="en-US" dirty="0" smtClean="0"/>
              <a:t> (e.g. face trees) </a:t>
            </a:r>
          </a:p>
          <a:p>
            <a:r>
              <a:rPr lang="en-US" dirty="0" smtClean="0"/>
              <a:t>trees </a:t>
            </a:r>
            <a:r>
              <a:rPr lang="en-US" dirty="0" err="1" smtClean="0"/>
              <a:t>delimbed</a:t>
            </a:r>
            <a:r>
              <a:rPr lang="en-US" dirty="0" smtClean="0"/>
              <a:t> for wood</a:t>
            </a:r>
          </a:p>
        </p:txBody>
      </p:sp>
      <p:sp>
        <p:nvSpPr>
          <p:cNvPr id="2" name="Title 1"/>
          <p:cNvSpPr>
            <a:spLocks noGrp="1"/>
          </p:cNvSpPr>
          <p:nvPr>
            <p:ph type="title"/>
          </p:nvPr>
        </p:nvSpPr>
        <p:spPr>
          <a:noFill/>
          <a:ln>
            <a:noFill/>
          </a:ln>
        </p:spPr>
        <p:style>
          <a:lnRef idx="1">
            <a:schemeClr val="accent4"/>
          </a:lnRef>
          <a:fillRef idx="2">
            <a:schemeClr val="accent4"/>
          </a:fillRef>
          <a:effectRef idx="1">
            <a:schemeClr val="accent4"/>
          </a:effectRef>
          <a:fontRef idx="minor">
            <a:schemeClr val="dk1"/>
          </a:fontRef>
        </p:style>
        <p:txBody>
          <a:bodyPr>
            <a:normAutofit/>
          </a:bodyPr>
          <a:lstStyle/>
          <a:p>
            <a:r>
              <a:rPr lang="en-US" sz="3200" dirty="0" smtClean="0">
                <a:solidFill>
                  <a:schemeClr val="tx1"/>
                </a:solidFill>
                <a:effectLst>
                  <a:outerShdw blurRad="38100" dist="38100" dir="2700000" algn="tl">
                    <a:srgbClr val="000000">
                      <a:alpha val="43137"/>
                    </a:srgbClr>
                  </a:outerShdw>
                </a:effectLst>
              </a:rPr>
              <a:t>CMTs of Coastal BC</a:t>
            </a:r>
            <a:endParaRPr lang="en-US" sz="3200" dirty="0">
              <a:solidFill>
                <a:schemeClr val="tx1"/>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5"/>
          </p:nvPr>
        </p:nvSpPr>
        <p:spPr/>
        <p:txBody>
          <a:bodyPr/>
          <a:lstStyle/>
          <a:p>
            <a:fld id="{8A879866-70F5-4DCB-8677-D8E85944F337}" type="slidenum">
              <a:rPr lang="en-US" smtClean="0"/>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914400" y="1295400"/>
          <a:ext cx="7772400" cy="4714675"/>
        </p:xfrm>
        <a:graphic>
          <a:graphicData uri="http://schemas.openxmlformats.org/drawingml/2006/table">
            <a:tbl>
              <a:tblPr/>
              <a:tblGrid>
                <a:gridCol w="7772400"/>
              </a:tblGrid>
              <a:tr h="309278">
                <a:tc>
                  <a:txBody>
                    <a:bodyPr/>
                    <a:lstStyle/>
                    <a:p>
                      <a:pPr marL="1201420" marR="0" indent="-1170305">
                        <a:spcBef>
                          <a:spcPts val="0"/>
                        </a:spcBef>
                        <a:spcAft>
                          <a:spcPts val="0"/>
                        </a:spcAft>
                      </a:pPr>
                      <a:r>
                        <a:rPr lang="en-US" sz="1400" b="1" dirty="0">
                          <a:solidFill>
                            <a:schemeClr val="tx1"/>
                          </a:solidFill>
                          <a:latin typeface="Arial"/>
                          <a:ea typeface="Times New Roman"/>
                          <a:cs typeface="Times New Roman"/>
                        </a:rPr>
                        <a:t>Species:                       C (western red cedar), YC (Yellow Cedar), H (hemlock), B (Balsam)</a:t>
                      </a:r>
                      <a:endParaRPr lang="en-US" sz="1400" b="1" dirty="0">
                        <a:solidFill>
                          <a:schemeClr val="tx1"/>
                        </a:solidFill>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2">
                        <a:lumMod val="40000"/>
                        <a:lumOff val="60000"/>
                      </a:schemeClr>
                    </a:solidFill>
                  </a:tcPr>
                </a:tc>
              </a:tr>
              <a:tr h="147922">
                <a:tc>
                  <a:txBody>
                    <a:bodyPr/>
                    <a:lstStyle/>
                    <a:p>
                      <a:pPr marL="1201420" marR="0" indent="-1170305">
                        <a:spcBef>
                          <a:spcPts val="0"/>
                        </a:spcBef>
                        <a:spcAft>
                          <a:spcPts val="0"/>
                        </a:spcAft>
                      </a:pPr>
                      <a:endParaRPr lang="en-US" sz="600" b="1" dirty="0">
                        <a:solidFill>
                          <a:schemeClr val="tx1"/>
                        </a:solidFill>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2">
                        <a:lumMod val="40000"/>
                        <a:lumOff val="60000"/>
                      </a:schemeClr>
                    </a:solidFill>
                  </a:tcPr>
                </a:tc>
              </a:tr>
              <a:tr h="455173">
                <a:tc>
                  <a:txBody>
                    <a:bodyPr/>
                    <a:lstStyle/>
                    <a:p>
                      <a:pPr marL="1201420" marR="0" indent="-1170305">
                        <a:spcBef>
                          <a:spcPts val="0"/>
                        </a:spcBef>
                        <a:spcAft>
                          <a:spcPts val="0"/>
                        </a:spcAft>
                      </a:pPr>
                      <a:r>
                        <a:rPr lang="en-US" sz="1400" b="1" dirty="0">
                          <a:solidFill>
                            <a:schemeClr val="tx1"/>
                          </a:solidFill>
                          <a:latin typeface="Arial"/>
                          <a:ea typeface="Times New Roman"/>
                          <a:cs typeface="Times New Roman"/>
                        </a:rPr>
                        <a:t>Class:                           </a:t>
                      </a:r>
                      <a:r>
                        <a:rPr lang="en-US" sz="1400" b="1" dirty="0" smtClean="0">
                          <a:solidFill>
                            <a:schemeClr val="tx1"/>
                          </a:solidFill>
                          <a:latin typeface="Arial"/>
                          <a:ea typeface="Times New Roman"/>
                          <a:cs typeface="Times New Roman"/>
                        </a:rPr>
                        <a:t>Bark </a:t>
                      </a:r>
                      <a:r>
                        <a:rPr lang="en-US" sz="1400" b="1" dirty="0">
                          <a:solidFill>
                            <a:schemeClr val="tx1"/>
                          </a:solidFill>
                          <a:latin typeface="Arial"/>
                          <a:ea typeface="Times New Roman"/>
                          <a:cs typeface="Times New Roman"/>
                        </a:rPr>
                        <a:t>Strip </a:t>
                      </a:r>
                      <a:r>
                        <a:rPr lang="en-US" sz="1400" b="1" dirty="0" smtClean="0">
                          <a:solidFill>
                            <a:schemeClr val="tx1"/>
                          </a:solidFill>
                          <a:latin typeface="Arial"/>
                          <a:ea typeface="Times New Roman"/>
                          <a:cs typeface="Times New Roman"/>
                        </a:rPr>
                        <a:t>Tree (BS), </a:t>
                      </a:r>
                      <a:r>
                        <a:rPr lang="en-US" sz="1400" b="1" dirty="0" err="1" smtClean="0">
                          <a:solidFill>
                            <a:schemeClr val="tx1"/>
                          </a:solidFill>
                          <a:latin typeface="Arial"/>
                          <a:ea typeface="Times New Roman"/>
                          <a:cs typeface="Times New Roman"/>
                        </a:rPr>
                        <a:t>Aboriginally</a:t>
                      </a:r>
                      <a:r>
                        <a:rPr lang="en-US" sz="1400" b="1" dirty="0" smtClean="0">
                          <a:solidFill>
                            <a:schemeClr val="tx1"/>
                          </a:solidFill>
                          <a:latin typeface="Arial"/>
                          <a:ea typeface="Times New Roman"/>
                          <a:cs typeface="Times New Roman"/>
                        </a:rPr>
                        <a:t>-Logged Tree (AL), Other </a:t>
                      </a:r>
                      <a:r>
                        <a:rPr lang="en-US" sz="1400" b="1" dirty="0">
                          <a:solidFill>
                            <a:schemeClr val="tx1"/>
                          </a:solidFill>
                          <a:latin typeface="Arial"/>
                          <a:ea typeface="Times New Roman"/>
                          <a:cs typeface="Times New Roman"/>
                        </a:rPr>
                        <a:t>Modified </a:t>
                      </a:r>
                      <a:r>
                        <a:rPr lang="en-US" sz="1400" b="1" dirty="0" smtClean="0">
                          <a:solidFill>
                            <a:schemeClr val="tx1"/>
                          </a:solidFill>
                          <a:latin typeface="Arial"/>
                          <a:ea typeface="Times New Roman"/>
                          <a:cs typeface="Times New Roman"/>
                        </a:rPr>
                        <a:t>	Tree</a:t>
                      </a:r>
                      <a:endParaRPr lang="en-US" sz="1400" b="1" dirty="0">
                        <a:solidFill>
                          <a:schemeClr val="tx1"/>
                        </a:solidFill>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2">
                        <a:lumMod val="40000"/>
                        <a:lumOff val="60000"/>
                      </a:schemeClr>
                    </a:solidFill>
                  </a:tcPr>
                </a:tc>
              </a:tr>
              <a:tr h="309278">
                <a:tc>
                  <a:txBody>
                    <a:bodyPr/>
                    <a:lstStyle/>
                    <a:p>
                      <a:pPr marL="1201420" marR="0" indent="-1170305">
                        <a:spcBef>
                          <a:spcPts val="0"/>
                        </a:spcBef>
                        <a:spcAft>
                          <a:spcPts val="0"/>
                        </a:spcAft>
                      </a:pPr>
                      <a:r>
                        <a:rPr lang="en-US" sz="1400" b="1" dirty="0">
                          <a:solidFill>
                            <a:schemeClr val="tx1"/>
                          </a:solidFill>
                          <a:latin typeface="Arial"/>
                          <a:ea typeface="Times New Roman"/>
                          <a:cs typeface="Times New Roman"/>
                        </a:rPr>
                        <a:t>BS Type:                      T (Tapered), R (Rectangular), G (Girdled)</a:t>
                      </a:r>
                      <a:endParaRPr lang="en-US" sz="1400" b="1" dirty="0">
                        <a:solidFill>
                          <a:schemeClr val="tx1"/>
                        </a:solidFill>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2">
                        <a:lumMod val="40000"/>
                        <a:lumOff val="60000"/>
                      </a:schemeClr>
                    </a:solidFill>
                  </a:tcPr>
                </a:tc>
              </a:tr>
              <a:tr h="523954">
                <a:tc>
                  <a:txBody>
                    <a:bodyPr/>
                    <a:lstStyle/>
                    <a:p>
                      <a:pPr marL="1201420" marR="0" indent="-1170305">
                        <a:spcBef>
                          <a:spcPts val="0"/>
                        </a:spcBef>
                        <a:spcAft>
                          <a:spcPts val="0"/>
                        </a:spcAft>
                      </a:pPr>
                      <a:r>
                        <a:rPr lang="en-US" sz="1400" b="1" dirty="0">
                          <a:solidFill>
                            <a:schemeClr val="tx1"/>
                          </a:solidFill>
                          <a:latin typeface="Arial"/>
                          <a:ea typeface="Times New Roman"/>
                          <a:cs typeface="Times New Roman"/>
                        </a:rPr>
                        <a:t>AL Type:                      T (Test Hole), U (Undercut), F (Felled), S (Sectioned), ST (Stump), N </a:t>
                      </a:r>
                      <a:r>
                        <a:rPr lang="en-US" sz="1400" b="1" dirty="0" smtClean="0">
                          <a:solidFill>
                            <a:schemeClr val="tx1"/>
                          </a:solidFill>
                          <a:latin typeface="Arial"/>
                          <a:ea typeface="Times New Roman"/>
                          <a:cs typeface="Times New Roman"/>
                        </a:rPr>
                        <a:t>	(</a:t>
                      </a:r>
                      <a:r>
                        <a:rPr lang="en-US" sz="1400" b="1" dirty="0">
                          <a:solidFill>
                            <a:schemeClr val="tx1"/>
                          </a:solidFill>
                          <a:latin typeface="Arial"/>
                          <a:ea typeface="Times New Roman"/>
                          <a:cs typeface="Times New Roman"/>
                        </a:rPr>
                        <a:t>Notched), P (Planked), C (Canoe)</a:t>
                      </a:r>
                      <a:endParaRPr lang="en-US" sz="1400" b="1" dirty="0">
                        <a:solidFill>
                          <a:schemeClr val="tx1"/>
                        </a:solidFill>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2">
                        <a:lumMod val="40000"/>
                        <a:lumOff val="60000"/>
                      </a:schemeClr>
                    </a:solidFill>
                  </a:tcPr>
                </a:tc>
              </a:tr>
              <a:tr h="309278">
                <a:tc>
                  <a:txBody>
                    <a:bodyPr/>
                    <a:lstStyle/>
                    <a:p>
                      <a:pPr marL="1201420" marR="0" indent="-1170305">
                        <a:spcBef>
                          <a:spcPts val="0"/>
                        </a:spcBef>
                        <a:spcAft>
                          <a:spcPts val="0"/>
                        </a:spcAft>
                      </a:pPr>
                      <a:r>
                        <a:rPr lang="en-US" sz="1400" b="1" dirty="0" smtClean="0">
                          <a:solidFill>
                            <a:schemeClr val="tx1"/>
                          </a:solidFill>
                          <a:latin typeface="Arial"/>
                          <a:ea typeface="Times New Roman"/>
                          <a:cs typeface="Times New Roman"/>
                        </a:rPr>
                        <a:t>Other Type</a:t>
                      </a:r>
                      <a:r>
                        <a:rPr lang="en-US" sz="1400" b="1" dirty="0">
                          <a:solidFill>
                            <a:schemeClr val="tx1"/>
                          </a:solidFill>
                          <a:latin typeface="Arial"/>
                          <a:ea typeface="Times New Roman"/>
                          <a:cs typeface="Times New Roman"/>
                        </a:rPr>
                        <a:t>:              </a:t>
                      </a:r>
                      <a:r>
                        <a:rPr lang="en-US" sz="1400" b="1" dirty="0" smtClean="0">
                          <a:solidFill>
                            <a:schemeClr val="tx1"/>
                          </a:solidFill>
                          <a:latin typeface="Arial"/>
                          <a:ea typeface="Times New Roman"/>
                          <a:cs typeface="Times New Roman"/>
                        </a:rPr>
                        <a:t>    P </a:t>
                      </a:r>
                      <a:r>
                        <a:rPr lang="en-US" sz="1400" b="1" dirty="0">
                          <a:solidFill>
                            <a:schemeClr val="tx1"/>
                          </a:solidFill>
                          <a:latin typeface="Arial"/>
                          <a:ea typeface="Times New Roman"/>
                          <a:cs typeface="Times New Roman"/>
                        </a:rPr>
                        <a:t>(Pitch C.), K (Kindling), D (</a:t>
                      </a:r>
                      <a:r>
                        <a:rPr lang="en-US" sz="1400" b="1" dirty="0" err="1">
                          <a:solidFill>
                            <a:schemeClr val="tx1"/>
                          </a:solidFill>
                          <a:latin typeface="Arial"/>
                          <a:ea typeface="Times New Roman"/>
                          <a:cs typeface="Times New Roman"/>
                        </a:rPr>
                        <a:t>Delimbed</a:t>
                      </a:r>
                      <a:r>
                        <a:rPr lang="en-US" sz="1400" b="1" dirty="0">
                          <a:solidFill>
                            <a:schemeClr val="tx1"/>
                          </a:solidFill>
                          <a:latin typeface="Arial"/>
                          <a:ea typeface="Times New Roman"/>
                          <a:cs typeface="Times New Roman"/>
                        </a:rPr>
                        <a:t>)</a:t>
                      </a:r>
                      <a:endParaRPr lang="en-US" sz="1400" b="1" dirty="0">
                        <a:solidFill>
                          <a:schemeClr val="tx1"/>
                        </a:solidFill>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2">
                        <a:lumMod val="40000"/>
                        <a:lumOff val="60000"/>
                      </a:schemeClr>
                    </a:solidFill>
                  </a:tcPr>
                </a:tc>
              </a:tr>
              <a:tr h="309278">
                <a:tc>
                  <a:txBody>
                    <a:bodyPr/>
                    <a:lstStyle/>
                    <a:p>
                      <a:pPr marL="1201420" marR="0" indent="-1170305">
                        <a:spcBef>
                          <a:spcPts val="0"/>
                        </a:spcBef>
                        <a:spcAft>
                          <a:spcPts val="0"/>
                        </a:spcAft>
                      </a:pPr>
                      <a:r>
                        <a:rPr lang="en-US" sz="1400" b="1" dirty="0">
                          <a:solidFill>
                            <a:schemeClr val="tx1"/>
                          </a:solidFill>
                          <a:latin typeface="Arial"/>
                          <a:ea typeface="Times New Roman"/>
                          <a:cs typeface="Times New Roman"/>
                        </a:rPr>
                        <a:t>Feature / BS:               T (Tapered), R (Rectangular), G (Girdled)</a:t>
                      </a:r>
                      <a:endParaRPr lang="en-US" sz="1400" b="1" dirty="0">
                        <a:solidFill>
                          <a:schemeClr val="tx1"/>
                        </a:solidFill>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2">
                        <a:lumMod val="40000"/>
                        <a:lumOff val="60000"/>
                      </a:schemeClr>
                    </a:solidFill>
                  </a:tcPr>
                </a:tc>
              </a:tr>
              <a:tr h="309278">
                <a:tc>
                  <a:txBody>
                    <a:bodyPr/>
                    <a:lstStyle/>
                    <a:p>
                      <a:pPr marL="1201420" marR="0" indent="-1170305">
                        <a:spcBef>
                          <a:spcPts val="0"/>
                        </a:spcBef>
                        <a:spcAft>
                          <a:spcPts val="0"/>
                        </a:spcAft>
                      </a:pPr>
                      <a:r>
                        <a:rPr lang="en-US" sz="1400" b="1" dirty="0">
                          <a:solidFill>
                            <a:schemeClr val="tx1"/>
                          </a:solidFill>
                          <a:latin typeface="Arial"/>
                          <a:ea typeface="Times New Roman"/>
                          <a:cs typeface="Times New Roman"/>
                        </a:rPr>
                        <a:t>Feature / Stump:         BC (</a:t>
                      </a:r>
                      <a:r>
                        <a:rPr lang="en-US" sz="1400" b="1" dirty="0" err="1">
                          <a:solidFill>
                            <a:schemeClr val="tx1"/>
                          </a:solidFill>
                          <a:latin typeface="Arial"/>
                          <a:ea typeface="Times New Roman"/>
                          <a:cs typeface="Times New Roman"/>
                        </a:rPr>
                        <a:t>Barberchair</a:t>
                      </a:r>
                      <a:r>
                        <a:rPr lang="en-US" sz="1400" b="1" dirty="0">
                          <a:solidFill>
                            <a:schemeClr val="tx1"/>
                          </a:solidFill>
                          <a:latin typeface="Arial"/>
                          <a:ea typeface="Times New Roman"/>
                          <a:cs typeface="Times New Roman"/>
                        </a:rPr>
                        <a:t>), F (Flat), S (Step), U (Unknown), N (Basin) </a:t>
                      </a:r>
                      <a:endParaRPr lang="en-US" sz="1400" b="1" dirty="0">
                        <a:solidFill>
                          <a:schemeClr val="tx1"/>
                        </a:solidFill>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2">
                        <a:lumMod val="40000"/>
                        <a:lumOff val="60000"/>
                      </a:schemeClr>
                    </a:solidFill>
                  </a:tcPr>
                </a:tc>
              </a:tr>
              <a:tr h="309278">
                <a:tc>
                  <a:txBody>
                    <a:bodyPr/>
                    <a:lstStyle/>
                    <a:p>
                      <a:pPr marL="1201420" marR="0" indent="-1170305">
                        <a:spcBef>
                          <a:spcPts val="0"/>
                        </a:spcBef>
                        <a:spcAft>
                          <a:spcPts val="0"/>
                        </a:spcAft>
                      </a:pPr>
                      <a:r>
                        <a:rPr lang="en-US" sz="1400" b="1" dirty="0">
                          <a:solidFill>
                            <a:schemeClr val="tx1"/>
                          </a:solidFill>
                          <a:latin typeface="Arial"/>
                          <a:ea typeface="Times New Roman"/>
                          <a:cs typeface="Times New Roman"/>
                        </a:rPr>
                        <a:t>Feature / Sectioned:   B (Butt), M (Medial), C (Crown), MS (Missing)</a:t>
                      </a:r>
                      <a:endParaRPr lang="en-US" sz="1400" b="1" dirty="0">
                        <a:solidFill>
                          <a:schemeClr val="tx1"/>
                        </a:solidFill>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2">
                        <a:lumMod val="40000"/>
                        <a:lumOff val="60000"/>
                      </a:schemeClr>
                    </a:solidFill>
                  </a:tcPr>
                </a:tc>
              </a:tr>
              <a:tr h="785930">
                <a:tc>
                  <a:txBody>
                    <a:bodyPr/>
                    <a:lstStyle/>
                    <a:p>
                      <a:pPr marL="1201420" marR="0" indent="-1170305">
                        <a:spcBef>
                          <a:spcPts val="0"/>
                        </a:spcBef>
                        <a:spcAft>
                          <a:spcPts val="0"/>
                        </a:spcAft>
                      </a:pPr>
                      <a:r>
                        <a:rPr lang="en-US" sz="1400" b="1" dirty="0">
                          <a:solidFill>
                            <a:schemeClr val="tx1"/>
                          </a:solidFill>
                          <a:latin typeface="Arial"/>
                          <a:ea typeface="Times New Roman"/>
                          <a:cs typeface="Times New Roman"/>
                        </a:rPr>
                        <a:t>Feature / General:       PL (Platform Notch), TH (Test Hole), US (Undercut Scar), N </a:t>
                      </a:r>
                      <a:r>
                        <a:rPr lang="en-US" sz="1400" b="1" dirty="0" smtClean="0">
                          <a:solidFill>
                            <a:schemeClr val="tx1"/>
                          </a:solidFill>
                          <a:latin typeface="Arial"/>
                          <a:ea typeface="Times New Roman"/>
                          <a:cs typeface="Times New Roman"/>
                        </a:rPr>
                        <a:t>	(</a:t>
                      </a:r>
                      <a:r>
                        <a:rPr lang="en-US" sz="1400" b="1" dirty="0">
                          <a:solidFill>
                            <a:schemeClr val="tx1"/>
                          </a:solidFill>
                          <a:latin typeface="Arial"/>
                          <a:ea typeface="Times New Roman"/>
                          <a:cs typeface="Times New Roman"/>
                        </a:rPr>
                        <a:t>Notched), PS  (Plank Scar), PCS (Pitch Collection Scar), KRS </a:t>
                      </a:r>
                      <a:r>
                        <a:rPr lang="en-US" sz="1400" b="1" dirty="0" smtClean="0">
                          <a:solidFill>
                            <a:schemeClr val="tx1"/>
                          </a:solidFill>
                          <a:latin typeface="Arial"/>
                          <a:ea typeface="Times New Roman"/>
                          <a:cs typeface="Times New Roman"/>
                        </a:rPr>
                        <a:t>	(</a:t>
                      </a:r>
                      <a:r>
                        <a:rPr lang="en-US" sz="1400" b="1" dirty="0">
                          <a:solidFill>
                            <a:schemeClr val="tx1"/>
                          </a:solidFill>
                          <a:latin typeface="Arial"/>
                          <a:ea typeface="Times New Roman"/>
                          <a:cs typeface="Times New Roman"/>
                        </a:rPr>
                        <a:t>Kindling Removal Scar), LD (Logging Detritus)</a:t>
                      </a:r>
                      <a:endParaRPr lang="en-US" sz="1400" b="1" dirty="0">
                        <a:solidFill>
                          <a:schemeClr val="tx1"/>
                        </a:solidFill>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2">
                        <a:lumMod val="40000"/>
                        <a:lumOff val="60000"/>
                      </a:schemeClr>
                    </a:solidFill>
                  </a:tcPr>
                </a:tc>
              </a:tr>
              <a:tr h="309278">
                <a:tc>
                  <a:txBody>
                    <a:bodyPr/>
                    <a:lstStyle/>
                    <a:p>
                      <a:pPr marL="1201420" marR="0" indent="-1170305">
                        <a:spcBef>
                          <a:spcPts val="0"/>
                        </a:spcBef>
                        <a:spcAft>
                          <a:spcPts val="0"/>
                        </a:spcAft>
                      </a:pPr>
                      <a:r>
                        <a:rPr lang="en-US" sz="1400" b="1" dirty="0">
                          <a:solidFill>
                            <a:schemeClr val="tx1"/>
                          </a:solidFill>
                          <a:latin typeface="Arial"/>
                          <a:ea typeface="Times New Roman"/>
                          <a:cs typeface="Times New Roman"/>
                        </a:rPr>
                        <a:t>Side:                             U (Upslope), D (Down Slope), S (</a:t>
                      </a:r>
                      <a:r>
                        <a:rPr lang="en-US" sz="1400" b="1" dirty="0" smtClean="0">
                          <a:solidFill>
                            <a:schemeClr val="tx1"/>
                          </a:solidFill>
                          <a:latin typeface="Arial"/>
                          <a:ea typeface="Times New Roman"/>
                          <a:cs typeface="Times New Roman"/>
                        </a:rPr>
                        <a:t>Side Slope</a:t>
                      </a:r>
                      <a:r>
                        <a:rPr lang="en-US" sz="1400" b="1" dirty="0">
                          <a:solidFill>
                            <a:schemeClr val="tx1"/>
                          </a:solidFill>
                          <a:latin typeface="Arial"/>
                          <a:ea typeface="Times New Roman"/>
                          <a:cs typeface="Times New Roman"/>
                        </a:rPr>
                        <a:t>)</a:t>
                      </a:r>
                      <a:endParaRPr lang="en-US" sz="1400" b="1" dirty="0">
                        <a:solidFill>
                          <a:schemeClr val="tx1"/>
                        </a:solidFill>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2">
                        <a:lumMod val="40000"/>
                        <a:lumOff val="60000"/>
                      </a:schemeClr>
                    </a:solidFill>
                  </a:tcPr>
                </a:tc>
              </a:tr>
              <a:tr h="309278">
                <a:tc>
                  <a:txBody>
                    <a:bodyPr/>
                    <a:lstStyle/>
                    <a:p>
                      <a:pPr marL="1201420" marR="0" indent="-1170305">
                        <a:spcBef>
                          <a:spcPts val="0"/>
                        </a:spcBef>
                        <a:spcAft>
                          <a:spcPts val="0"/>
                        </a:spcAft>
                      </a:pPr>
                      <a:r>
                        <a:rPr lang="en-US" sz="1400" b="1" dirty="0">
                          <a:solidFill>
                            <a:schemeClr val="tx1"/>
                          </a:solidFill>
                          <a:latin typeface="Arial"/>
                          <a:ea typeface="Times New Roman"/>
                          <a:cs typeface="Times New Roman"/>
                        </a:rPr>
                        <a:t>Tool marks:                  yes or no, if yes indicate type</a:t>
                      </a:r>
                      <a:endParaRPr lang="en-US" sz="1400" b="1" dirty="0">
                        <a:solidFill>
                          <a:schemeClr val="tx1"/>
                        </a:solidFill>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2">
                        <a:lumMod val="40000"/>
                        <a:lumOff val="60000"/>
                      </a:schemeClr>
                    </a:solidFill>
                  </a:tcPr>
                </a:tc>
              </a:tr>
              <a:tr h="327472">
                <a:tc>
                  <a:txBody>
                    <a:bodyPr/>
                    <a:lstStyle/>
                    <a:p>
                      <a:pPr marL="1201420" marR="0" indent="-1170305">
                        <a:spcBef>
                          <a:spcPts val="0"/>
                        </a:spcBef>
                        <a:spcAft>
                          <a:spcPts val="0"/>
                        </a:spcAft>
                      </a:pPr>
                      <a:r>
                        <a:rPr lang="en-US" sz="1400" b="1" dirty="0">
                          <a:solidFill>
                            <a:schemeClr val="tx1"/>
                          </a:solidFill>
                          <a:latin typeface="Arial"/>
                          <a:ea typeface="Times New Roman"/>
                          <a:cs typeface="Times New Roman"/>
                        </a:rPr>
                        <a:t>Nursing </a:t>
                      </a:r>
                      <a:r>
                        <a:rPr lang="en-US" sz="1400" b="1" dirty="0" smtClean="0">
                          <a:solidFill>
                            <a:schemeClr val="tx1"/>
                          </a:solidFill>
                          <a:latin typeface="Arial"/>
                          <a:ea typeface="Times New Roman"/>
                          <a:cs typeface="Times New Roman"/>
                        </a:rPr>
                        <a:t>Tree:               </a:t>
                      </a:r>
                      <a:r>
                        <a:rPr lang="en-US" sz="1400" b="1" dirty="0">
                          <a:solidFill>
                            <a:schemeClr val="tx1"/>
                          </a:solidFill>
                          <a:latin typeface="Arial"/>
                          <a:ea typeface="Times New Roman"/>
                          <a:cs typeface="Times New Roman"/>
                        </a:rPr>
                        <a:t>yes or no, if yes indicate species</a:t>
                      </a:r>
                      <a:endParaRPr lang="en-US" sz="1400" b="1" dirty="0">
                        <a:solidFill>
                          <a:schemeClr val="tx1"/>
                        </a:solidFill>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2">
                        <a:lumMod val="40000"/>
                        <a:lumOff val="60000"/>
                      </a:schemeClr>
                    </a:solidFill>
                  </a:tcPr>
                </a:tc>
              </a:tr>
            </a:tbl>
          </a:graphicData>
        </a:graphic>
      </p:graphicFrame>
      <p:sp>
        <p:nvSpPr>
          <p:cNvPr id="3" name="Title 2"/>
          <p:cNvSpPr>
            <a:spLocks noGrp="1"/>
          </p:cNvSpPr>
          <p:nvPr>
            <p:ph type="title"/>
          </p:nvPr>
        </p:nvSpPr>
        <p:spPr>
          <a:xfrm>
            <a:off x="457200" y="152400"/>
            <a:ext cx="8229600" cy="1066800"/>
          </a:xfrm>
        </p:spPr>
        <p:txBody>
          <a:bodyPr/>
          <a:lstStyle/>
          <a:p>
            <a:pPr algn="ctr"/>
            <a:r>
              <a:rPr lang="en-US" dirty="0" smtClean="0"/>
              <a:t>Coastal CMTs</a:t>
            </a:r>
            <a:endParaRPr lang="en-US"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1" name="Rectangle 5"/>
          <p:cNvSpPr>
            <a:spLocks noGrp="1" noChangeArrowheads="1"/>
          </p:cNvSpPr>
          <p:nvPr>
            <p:ph type="title"/>
          </p:nvPr>
        </p:nvSpPr>
        <p:spPr>
          <a:xfrm>
            <a:off x="914400" y="304800"/>
            <a:ext cx="7391400" cy="838200"/>
          </a:xfrm>
        </p:spPr>
        <p:txBody>
          <a:bodyPr/>
          <a:lstStyle/>
          <a:p>
            <a:pPr algn="ctr" eaLnBrk="1" hangingPunct="1">
              <a:defRPr/>
            </a:pPr>
            <a:r>
              <a:rPr lang="en-US" dirty="0" smtClean="0"/>
              <a:t>CMT Morphology</a:t>
            </a:r>
          </a:p>
        </p:txBody>
      </p:sp>
      <p:pic>
        <p:nvPicPr>
          <p:cNvPr id="61443" name="Picture 4" descr="Scar Shapes"/>
          <p:cNvPicPr>
            <a:picLocks noGrp="1" noChangeAspect="1" noChangeArrowheads="1"/>
          </p:cNvPicPr>
          <p:nvPr>
            <p:ph idx="1"/>
          </p:nvPr>
        </p:nvPicPr>
        <p:blipFill>
          <a:blip r:embed="rId2" cstate="screen"/>
          <a:srcRect/>
          <a:stretch>
            <a:fillRect/>
          </a:stretch>
        </p:blipFill>
        <p:spPr>
          <a:xfrm>
            <a:off x="1295400" y="1219200"/>
            <a:ext cx="6553200" cy="5178425"/>
          </a:xfrm>
          <a:noFill/>
          <a:effectLst>
            <a:softEdge rad="127000"/>
          </a:effectLst>
        </p:spPr>
      </p:pic>
      <p:sp>
        <p:nvSpPr>
          <p:cNvPr id="4" name="Slide Number Placeholder 3"/>
          <p:cNvSpPr>
            <a:spLocks noGrp="1"/>
          </p:cNvSpPr>
          <p:nvPr>
            <p:ph type="sldNum" sz="quarter" idx="15"/>
          </p:nvPr>
        </p:nvSpPr>
        <p:spPr/>
        <p:txBody>
          <a:bodyPr/>
          <a:lstStyle/>
          <a:p>
            <a:fld id="{8A879866-70F5-4DCB-8677-D8E85944F337}" type="slidenum">
              <a:rPr lang="en-US" smtClean="0"/>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CP_0619.JPG"/>
          <p:cNvPicPr>
            <a:picLocks noGrp="1" noChangeAspect="1"/>
          </p:cNvPicPr>
          <p:nvPr>
            <p:ph idx="1"/>
          </p:nvPr>
        </p:nvPicPr>
        <p:blipFill>
          <a:blip r:embed="rId2" cstate="screen"/>
          <a:stretch>
            <a:fillRect/>
          </a:stretch>
        </p:blipFill>
        <p:spPr>
          <a:xfrm>
            <a:off x="914400" y="609600"/>
            <a:ext cx="3733800" cy="5626275"/>
          </a:xfrm>
          <a:effectLst>
            <a:softEdge rad="63500"/>
          </a:effectLst>
        </p:spPr>
      </p:pic>
      <p:sp>
        <p:nvSpPr>
          <p:cNvPr id="2" name="Title 1"/>
          <p:cNvSpPr>
            <a:spLocks noGrp="1"/>
          </p:cNvSpPr>
          <p:nvPr>
            <p:ph type="title"/>
          </p:nvPr>
        </p:nvSpPr>
        <p:spPr>
          <a:xfrm>
            <a:off x="5105400" y="2438400"/>
            <a:ext cx="3505200" cy="1143000"/>
          </a:xfrm>
        </p:spPr>
        <p:txBody>
          <a:bodyPr>
            <a:normAutofit/>
          </a:bodyPr>
          <a:lstStyle/>
          <a:p>
            <a:r>
              <a:rPr lang="en-US" sz="3200" dirty="0" smtClean="0"/>
              <a:t>Bark stripped cedar</a:t>
            </a:r>
            <a:endParaRPr lang="en-US" sz="3200"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CP_0119.JPG"/>
          <p:cNvPicPr>
            <a:picLocks noGrp="1" noChangeAspect="1"/>
          </p:cNvPicPr>
          <p:nvPr>
            <p:ph idx="1"/>
          </p:nvPr>
        </p:nvPicPr>
        <p:blipFill>
          <a:blip r:embed="rId2" cstate="screen"/>
          <a:stretch>
            <a:fillRect/>
          </a:stretch>
        </p:blipFill>
        <p:spPr>
          <a:xfrm>
            <a:off x="1676400" y="1676400"/>
            <a:ext cx="6172200" cy="4096096"/>
          </a:xfrm>
          <a:effectLst>
            <a:softEdge rad="63500"/>
          </a:effectLst>
        </p:spPr>
      </p:pic>
      <p:sp>
        <p:nvSpPr>
          <p:cNvPr id="3" name="Title 2"/>
          <p:cNvSpPr>
            <a:spLocks noGrp="1"/>
          </p:cNvSpPr>
          <p:nvPr>
            <p:ph type="title"/>
          </p:nvPr>
        </p:nvSpPr>
        <p:spPr>
          <a:xfrm>
            <a:off x="1219200" y="533400"/>
            <a:ext cx="7467600" cy="838200"/>
          </a:xfrm>
        </p:spPr>
        <p:txBody>
          <a:bodyPr/>
          <a:lstStyle/>
          <a:p>
            <a:pPr algn="ctr"/>
            <a:r>
              <a:rPr lang="en-US" dirty="0" smtClean="0"/>
              <a:t>Bark stripped cedar</a:t>
            </a:r>
            <a:endParaRPr lang="en-US"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8030150.JPG"/>
          <p:cNvPicPr>
            <a:picLocks noGrp="1" noChangeAspect="1"/>
          </p:cNvPicPr>
          <p:nvPr>
            <p:ph idx="1"/>
          </p:nvPr>
        </p:nvPicPr>
        <p:blipFill>
          <a:blip r:embed="rId2" cstate="screen"/>
          <a:stretch>
            <a:fillRect/>
          </a:stretch>
        </p:blipFill>
        <p:spPr>
          <a:xfrm>
            <a:off x="1524000" y="1524000"/>
            <a:ext cx="6096000" cy="4572000"/>
          </a:xfrm>
          <a:effectLst>
            <a:softEdge rad="63500"/>
          </a:effectLst>
        </p:spPr>
      </p:pic>
      <p:sp>
        <p:nvSpPr>
          <p:cNvPr id="3" name="Title 2"/>
          <p:cNvSpPr>
            <a:spLocks noGrp="1"/>
          </p:cNvSpPr>
          <p:nvPr>
            <p:ph type="title"/>
          </p:nvPr>
        </p:nvSpPr>
        <p:spPr>
          <a:xfrm>
            <a:off x="457200" y="152400"/>
            <a:ext cx="8229600" cy="1143000"/>
          </a:xfrm>
        </p:spPr>
        <p:txBody>
          <a:bodyPr/>
          <a:lstStyle/>
          <a:p>
            <a:pPr algn="ctr"/>
            <a:r>
              <a:rPr lang="en-US" dirty="0" smtClean="0"/>
              <a:t>Tapered bark stripped cedar</a:t>
            </a:r>
            <a:endParaRPr lang="en-US"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rect vs tapered.JPG"/>
          <p:cNvPicPr>
            <a:picLocks noGrp="1" noChangeAspect="1"/>
          </p:cNvPicPr>
          <p:nvPr>
            <p:ph idx="1"/>
          </p:nvPr>
        </p:nvPicPr>
        <p:blipFill>
          <a:blip r:embed="rId2" cstate="screen">
            <a:lum bright="20000"/>
          </a:blip>
          <a:stretch>
            <a:fillRect/>
          </a:stretch>
        </p:blipFill>
        <p:spPr>
          <a:xfrm>
            <a:off x="1828800" y="1752600"/>
            <a:ext cx="5791200" cy="4343400"/>
          </a:xfrm>
          <a:effectLst>
            <a:softEdge rad="63500"/>
          </a:effectLst>
        </p:spPr>
      </p:pic>
      <p:sp>
        <p:nvSpPr>
          <p:cNvPr id="3" name="Title 2"/>
          <p:cNvSpPr>
            <a:spLocks noGrp="1"/>
          </p:cNvSpPr>
          <p:nvPr>
            <p:ph type="title"/>
          </p:nvPr>
        </p:nvSpPr>
        <p:spPr/>
        <p:txBody>
          <a:bodyPr/>
          <a:lstStyle/>
          <a:p>
            <a:pPr algn="ctr"/>
            <a:r>
              <a:rPr lang="en-US" dirty="0" smtClean="0"/>
              <a:t>Rectangular vs. tapered scar</a:t>
            </a:r>
            <a:endParaRPr lang="en-US"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emlock.JPG"/>
          <p:cNvPicPr>
            <a:picLocks noGrp="1" noChangeAspect="1"/>
          </p:cNvPicPr>
          <p:nvPr>
            <p:ph idx="1"/>
          </p:nvPr>
        </p:nvPicPr>
        <p:blipFill>
          <a:blip r:embed="rId2" cstate="screen">
            <a:lum bright="10000"/>
          </a:blip>
          <a:stretch>
            <a:fillRect/>
          </a:stretch>
        </p:blipFill>
        <p:spPr>
          <a:xfrm>
            <a:off x="1066800" y="762000"/>
            <a:ext cx="3657600" cy="5501029"/>
          </a:xfrm>
          <a:effectLst>
            <a:softEdge rad="63500"/>
          </a:effectLst>
        </p:spPr>
      </p:pic>
      <p:sp>
        <p:nvSpPr>
          <p:cNvPr id="3" name="Title 2"/>
          <p:cNvSpPr>
            <a:spLocks noGrp="1"/>
          </p:cNvSpPr>
          <p:nvPr>
            <p:ph type="title"/>
          </p:nvPr>
        </p:nvSpPr>
        <p:spPr>
          <a:xfrm>
            <a:off x="4800600" y="1219200"/>
            <a:ext cx="3810000" cy="1219200"/>
          </a:xfrm>
        </p:spPr>
        <p:txBody>
          <a:bodyPr>
            <a:normAutofit fontScale="90000"/>
          </a:bodyPr>
          <a:lstStyle/>
          <a:p>
            <a:pPr algn="ctr"/>
            <a:r>
              <a:rPr lang="en-US" dirty="0" smtClean="0"/>
              <a:t>Bark stripped hemlock</a:t>
            </a:r>
            <a:endParaRPr lang="en-US"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emlock multiples.JPG"/>
          <p:cNvPicPr>
            <a:picLocks noGrp="1" noChangeAspect="1"/>
          </p:cNvPicPr>
          <p:nvPr>
            <p:ph idx="1"/>
          </p:nvPr>
        </p:nvPicPr>
        <p:blipFill>
          <a:blip r:embed="rId2" cstate="screen"/>
          <a:stretch>
            <a:fillRect/>
          </a:stretch>
        </p:blipFill>
        <p:spPr>
          <a:xfrm>
            <a:off x="914400" y="609600"/>
            <a:ext cx="3729747" cy="5609539"/>
          </a:xfrm>
          <a:effectLst>
            <a:softEdge rad="63500"/>
          </a:effectLst>
        </p:spPr>
      </p:pic>
      <p:sp>
        <p:nvSpPr>
          <p:cNvPr id="3" name="Title 2"/>
          <p:cNvSpPr>
            <a:spLocks noGrp="1"/>
          </p:cNvSpPr>
          <p:nvPr>
            <p:ph type="title"/>
          </p:nvPr>
        </p:nvSpPr>
        <p:spPr>
          <a:xfrm>
            <a:off x="5257800" y="1600200"/>
            <a:ext cx="3200400" cy="1219200"/>
          </a:xfrm>
        </p:spPr>
        <p:txBody>
          <a:bodyPr>
            <a:noAutofit/>
          </a:bodyPr>
          <a:lstStyle/>
          <a:p>
            <a:pPr algn="ctr"/>
            <a:r>
              <a:rPr lang="en-US" sz="3600" dirty="0" smtClean="0"/>
              <a:t>Multiple stripping on cedar</a:t>
            </a:r>
            <a:endParaRPr lang="en-US" sz="3600"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32</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8040174.JPG"/>
          <p:cNvPicPr>
            <a:picLocks noGrp="1" noChangeAspect="1"/>
          </p:cNvPicPr>
          <p:nvPr>
            <p:ph idx="1"/>
          </p:nvPr>
        </p:nvPicPr>
        <p:blipFill>
          <a:blip r:embed="rId2" cstate="screen"/>
          <a:stretch>
            <a:fillRect/>
          </a:stretch>
        </p:blipFill>
        <p:spPr>
          <a:xfrm>
            <a:off x="1524000" y="1524000"/>
            <a:ext cx="6096000" cy="4572000"/>
          </a:xfrm>
          <a:effectLst>
            <a:softEdge rad="63500"/>
          </a:effectLst>
        </p:spPr>
      </p:pic>
      <p:sp>
        <p:nvSpPr>
          <p:cNvPr id="3" name="Title 2"/>
          <p:cNvSpPr>
            <a:spLocks noGrp="1"/>
          </p:cNvSpPr>
          <p:nvPr>
            <p:ph type="title"/>
          </p:nvPr>
        </p:nvSpPr>
        <p:spPr/>
        <p:txBody>
          <a:bodyPr/>
          <a:lstStyle/>
          <a:p>
            <a:pPr algn="ctr"/>
            <a:r>
              <a:rPr lang="en-US" dirty="0" smtClean="0"/>
              <a:t>Test hole</a:t>
            </a:r>
            <a:endParaRPr lang="en-US"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est trees.JPG"/>
          <p:cNvPicPr>
            <a:picLocks noGrp="1" noChangeAspect="1"/>
          </p:cNvPicPr>
          <p:nvPr>
            <p:ph idx="1"/>
          </p:nvPr>
        </p:nvPicPr>
        <p:blipFill>
          <a:blip r:embed="rId2" cstate="screen"/>
          <a:stretch>
            <a:fillRect/>
          </a:stretch>
        </p:blipFill>
        <p:spPr>
          <a:xfrm>
            <a:off x="1600200" y="1524000"/>
            <a:ext cx="6019800" cy="4514850"/>
          </a:xfrm>
          <a:effectLst>
            <a:softEdge rad="63500"/>
          </a:effectLst>
        </p:spPr>
      </p:pic>
      <p:sp>
        <p:nvSpPr>
          <p:cNvPr id="3" name="Title 2"/>
          <p:cNvSpPr>
            <a:spLocks noGrp="1"/>
          </p:cNvSpPr>
          <p:nvPr>
            <p:ph type="title"/>
          </p:nvPr>
        </p:nvSpPr>
        <p:spPr/>
        <p:txBody>
          <a:bodyPr/>
          <a:lstStyle/>
          <a:p>
            <a:pPr algn="ctr"/>
            <a:r>
              <a:rPr lang="en-US" dirty="0" smtClean="0"/>
              <a:t>Test trees</a:t>
            </a:r>
            <a:endParaRPr lang="en-US"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8040167.JPG"/>
          <p:cNvPicPr>
            <a:picLocks noGrp="1" noChangeAspect="1"/>
          </p:cNvPicPr>
          <p:nvPr>
            <p:ph idx="1"/>
          </p:nvPr>
        </p:nvPicPr>
        <p:blipFill>
          <a:blip r:embed="rId2" cstate="screen"/>
          <a:stretch>
            <a:fillRect/>
          </a:stretch>
        </p:blipFill>
        <p:spPr>
          <a:xfrm>
            <a:off x="1524000" y="1524000"/>
            <a:ext cx="6096000" cy="4572000"/>
          </a:xfrm>
          <a:effectLst>
            <a:softEdge rad="63500"/>
          </a:effectLst>
        </p:spPr>
      </p:pic>
      <p:sp>
        <p:nvSpPr>
          <p:cNvPr id="3" name="Title 2"/>
          <p:cNvSpPr>
            <a:spLocks noGrp="1"/>
          </p:cNvSpPr>
          <p:nvPr>
            <p:ph type="title"/>
          </p:nvPr>
        </p:nvSpPr>
        <p:spPr/>
        <p:txBody>
          <a:bodyPr/>
          <a:lstStyle/>
          <a:p>
            <a:pPr algn="ctr"/>
            <a:r>
              <a:rPr lang="en-US" dirty="0" smtClean="0"/>
              <a:t>Test hole</a:t>
            </a:r>
            <a:endParaRPr lang="en-US"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35</a:t>
            </a:fld>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8040175.JPG"/>
          <p:cNvPicPr>
            <a:picLocks noGrp="1" noChangeAspect="1"/>
          </p:cNvPicPr>
          <p:nvPr>
            <p:ph idx="1"/>
          </p:nvPr>
        </p:nvPicPr>
        <p:blipFill>
          <a:blip r:embed="rId2" cstate="screen"/>
          <a:stretch>
            <a:fillRect/>
          </a:stretch>
        </p:blipFill>
        <p:spPr>
          <a:xfrm>
            <a:off x="1828800" y="1600200"/>
            <a:ext cx="5689600" cy="4267200"/>
          </a:xfrm>
          <a:effectLst>
            <a:softEdge rad="63500"/>
          </a:effectLst>
        </p:spPr>
      </p:pic>
      <p:sp>
        <p:nvSpPr>
          <p:cNvPr id="3" name="Title 2"/>
          <p:cNvSpPr>
            <a:spLocks noGrp="1"/>
          </p:cNvSpPr>
          <p:nvPr>
            <p:ph type="title"/>
          </p:nvPr>
        </p:nvSpPr>
        <p:spPr/>
        <p:txBody>
          <a:bodyPr/>
          <a:lstStyle/>
          <a:p>
            <a:pPr algn="ctr"/>
            <a:r>
              <a:rPr lang="en-US" dirty="0" err="1" smtClean="0"/>
              <a:t>Aboriginally</a:t>
            </a:r>
            <a:r>
              <a:rPr lang="en-US" dirty="0" smtClean="0"/>
              <a:t> logged</a:t>
            </a:r>
            <a:endParaRPr lang="en-US"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36</a:t>
            </a:fld>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8040173.JPG"/>
          <p:cNvPicPr>
            <a:picLocks noGrp="1" noChangeAspect="1"/>
          </p:cNvPicPr>
          <p:nvPr>
            <p:ph idx="1"/>
          </p:nvPr>
        </p:nvPicPr>
        <p:blipFill>
          <a:blip r:embed="rId2" cstate="screen"/>
          <a:stretch>
            <a:fillRect/>
          </a:stretch>
        </p:blipFill>
        <p:spPr>
          <a:xfrm>
            <a:off x="1676400" y="1524000"/>
            <a:ext cx="5867400" cy="4400550"/>
          </a:xfrm>
          <a:effectLst>
            <a:softEdge rad="63500"/>
          </a:effectLst>
        </p:spPr>
      </p:pic>
      <p:sp>
        <p:nvSpPr>
          <p:cNvPr id="3" name="Title 2"/>
          <p:cNvSpPr>
            <a:spLocks noGrp="1"/>
          </p:cNvSpPr>
          <p:nvPr>
            <p:ph type="title"/>
          </p:nvPr>
        </p:nvSpPr>
        <p:spPr/>
        <p:txBody>
          <a:bodyPr/>
          <a:lstStyle/>
          <a:p>
            <a:pPr algn="ctr"/>
            <a:r>
              <a:rPr lang="en-US" dirty="0" err="1" smtClean="0"/>
              <a:t>Aboriginally</a:t>
            </a:r>
            <a:r>
              <a:rPr lang="en-US" dirty="0" smtClean="0"/>
              <a:t> logged</a:t>
            </a:r>
            <a:endParaRPr lang="en-US"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37</a:t>
            </a:fld>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barbar chair.jpg"/>
          <p:cNvPicPr>
            <a:picLocks noGrp="1" noChangeAspect="1"/>
          </p:cNvPicPr>
          <p:nvPr>
            <p:ph sz="quarter" idx="1"/>
          </p:nvPr>
        </p:nvPicPr>
        <p:blipFill>
          <a:blip r:embed="rId2" cstate="screen">
            <a:lum contrast="10000"/>
          </a:blip>
          <a:stretch>
            <a:fillRect/>
          </a:stretch>
        </p:blipFill>
        <p:spPr>
          <a:xfrm>
            <a:off x="1219200" y="601579"/>
            <a:ext cx="3886200" cy="5570621"/>
          </a:xfrm>
          <a:effectLst>
            <a:softEdge rad="127000"/>
          </a:effectLst>
        </p:spPr>
      </p:pic>
      <p:sp>
        <p:nvSpPr>
          <p:cNvPr id="3" name="Text Placeholder 2"/>
          <p:cNvSpPr>
            <a:spLocks noGrp="1"/>
          </p:cNvSpPr>
          <p:nvPr>
            <p:ph type="body" idx="2"/>
          </p:nvPr>
        </p:nvSpPr>
        <p:spPr>
          <a:xfrm>
            <a:off x="5791200" y="1600200"/>
            <a:ext cx="2365248" cy="3733800"/>
          </a:xfrm>
        </p:spPr>
        <p:txBody>
          <a:bodyPr>
            <a:normAutofit/>
          </a:bodyPr>
          <a:lstStyle/>
          <a:p>
            <a:r>
              <a:rPr lang="en-US" sz="3200" dirty="0" err="1" smtClean="0">
                <a:solidFill>
                  <a:schemeClr val="tx1"/>
                </a:solidFill>
                <a:effectLst>
                  <a:outerShdw blurRad="38100" dist="38100" dir="2700000" algn="tl">
                    <a:srgbClr val="000000">
                      <a:alpha val="43137"/>
                    </a:srgbClr>
                  </a:outerShdw>
                </a:effectLst>
                <a:latin typeface="+mj-lt"/>
              </a:rPr>
              <a:t>Aboriginally</a:t>
            </a:r>
            <a:r>
              <a:rPr lang="en-US" sz="3200" dirty="0" smtClean="0">
                <a:solidFill>
                  <a:schemeClr val="tx1"/>
                </a:solidFill>
                <a:effectLst>
                  <a:outerShdw blurRad="38100" dist="38100" dir="2700000" algn="tl">
                    <a:srgbClr val="000000">
                      <a:alpha val="43137"/>
                    </a:srgbClr>
                  </a:outerShdw>
                </a:effectLst>
                <a:latin typeface="+mj-lt"/>
              </a:rPr>
              <a:t> logged</a:t>
            </a:r>
          </a:p>
          <a:p>
            <a:r>
              <a:rPr lang="en-US" sz="2800" dirty="0" smtClean="0">
                <a:solidFill>
                  <a:schemeClr val="tx1"/>
                </a:solidFill>
                <a:effectLst>
                  <a:outerShdw blurRad="38100" dist="38100" dir="2700000" algn="tl">
                    <a:srgbClr val="000000">
                      <a:alpha val="43137"/>
                    </a:srgbClr>
                  </a:outerShdw>
                </a:effectLst>
                <a:latin typeface="+mj-lt"/>
              </a:rPr>
              <a:t>Barber Chair</a:t>
            </a:r>
            <a:endParaRPr lang="en-US" sz="2800" dirty="0">
              <a:solidFill>
                <a:schemeClr val="tx1"/>
              </a:solidFill>
              <a:effectLst>
                <a:outerShdw blurRad="38100" dist="38100" dir="2700000" algn="tl">
                  <a:srgbClr val="000000">
                    <a:alpha val="43137"/>
                  </a:srgbClr>
                </a:outerShdw>
              </a:effectLst>
              <a:latin typeface="+mj-lt"/>
            </a:endParaRPr>
          </a:p>
        </p:txBody>
      </p:sp>
      <p:sp>
        <p:nvSpPr>
          <p:cNvPr id="4" name="Slide Number Placeholder 3"/>
          <p:cNvSpPr>
            <a:spLocks noGrp="1"/>
          </p:cNvSpPr>
          <p:nvPr>
            <p:ph type="sldNum" sz="quarter" idx="15"/>
          </p:nvPr>
        </p:nvSpPr>
        <p:spPr/>
        <p:txBody>
          <a:bodyPr/>
          <a:lstStyle/>
          <a:p>
            <a:fld id="{8A879866-70F5-4DCB-8677-D8E85944F337}" type="slidenum">
              <a:rPr lang="en-US" smtClean="0"/>
              <a:pPr/>
              <a:t>38</a:t>
            </a:fld>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SC_2856.JPG"/>
          <p:cNvPicPr>
            <a:picLocks noGrp="1" noChangeAspect="1"/>
          </p:cNvPicPr>
          <p:nvPr>
            <p:ph idx="1"/>
          </p:nvPr>
        </p:nvPicPr>
        <p:blipFill>
          <a:blip r:embed="rId2" cstate="screen"/>
          <a:stretch>
            <a:fillRect/>
          </a:stretch>
        </p:blipFill>
        <p:spPr>
          <a:xfrm>
            <a:off x="1485430" y="1981200"/>
            <a:ext cx="6374459" cy="4267200"/>
          </a:xfrm>
          <a:effectLst>
            <a:softEdge rad="63500"/>
          </a:effectLst>
        </p:spPr>
      </p:pic>
      <p:sp>
        <p:nvSpPr>
          <p:cNvPr id="3" name="Title 2"/>
          <p:cNvSpPr>
            <a:spLocks noGrp="1"/>
          </p:cNvSpPr>
          <p:nvPr>
            <p:ph type="title"/>
          </p:nvPr>
        </p:nvSpPr>
        <p:spPr>
          <a:xfrm>
            <a:off x="457200" y="609600"/>
            <a:ext cx="8229600" cy="1219200"/>
          </a:xfrm>
        </p:spPr>
        <p:txBody>
          <a:bodyPr>
            <a:normAutofit fontScale="90000"/>
          </a:bodyPr>
          <a:lstStyle/>
          <a:p>
            <a:pPr algn="ctr"/>
            <a:r>
              <a:rPr lang="en-US" sz="3300" dirty="0" smtClean="0"/>
              <a:t>Saw cut stumps from industrial logging, 1860’s. </a:t>
            </a:r>
            <a:r>
              <a:rPr lang="en-US" sz="3200" dirty="0" smtClean="0"/>
              <a:t/>
            </a:r>
            <a:br>
              <a:rPr lang="en-US" sz="3200" dirty="0" smtClean="0"/>
            </a:br>
            <a:r>
              <a:rPr lang="en-US" sz="2700" dirty="0" smtClean="0"/>
              <a:t>Note flat surface compared to archaeological axe/adze cut stumps. CMTs were dated by coring nursing trees from stumps, giving minimum age for CMT.</a:t>
            </a:r>
            <a:endParaRPr lang="en-US" sz="2700"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39</a:t>
            </a:fld>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GP0275.JPG"/>
          <p:cNvPicPr>
            <a:picLocks noGrp="1" noChangeAspect="1"/>
          </p:cNvPicPr>
          <p:nvPr>
            <p:ph idx="1"/>
          </p:nvPr>
        </p:nvPicPr>
        <p:blipFill>
          <a:blip r:embed="rId2" cstate="screen"/>
          <a:stretch>
            <a:fillRect/>
          </a:stretch>
        </p:blipFill>
        <p:spPr>
          <a:xfrm>
            <a:off x="1524000" y="1524000"/>
            <a:ext cx="6096000" cy="4572000"/>
          </a:xfrm>
        </p:spPr>
      </p:pic>
      <p:sp>
        <p:nvSpPr>
          <p:cNvPr id="3" name="Title 2"/>
          <p:cNvSpPr>
            <a:spLocks noGrp="1"/>
          </p:cNvSpPr>
          <p:nvPr>
            <p:ph type="title"/>
          </p:nvPr>
        </p:nvSpPr>
        <p:spPr/>
        <p:txBody>
          <a:bodyPr/>
          <a:lstStyle/>
          <a:p>
            <a:pPr algn="ctr"/>
            <a:r>
              <a:rPr lang="en-US" dirty="0" smtClean="0"/>
              <a:t>Modern logging</a:t>
            </a:r>
            <a:endParaRPr lang="en-US"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40</a:t>
            </a:fld>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MT28.JPG"/>
          <p:cNvPicPr>
            <a:picLocks noGrp="1" noChangeAspect="1"/>
          </p:cNvPicPr>
          <p:nvPr>
            <p:ph idx="1"/>
          </p:nvPr>
        </p:nvPicPr>
        <p:blipFill>
          <a:blip r:embed="rId2" cstate="screen"/>
          <a:stretch>
            <a:fillRect/>
          </a:stretch>
        </p:blipFill>
        <p:spPr>
          <a:xfrm>
            <a:off x="1524000" y="1524000"/>
            <a:ext cx="6096000" cy="4572000"/>
          </a:xfrm>
          <a:effectLst>
            <a:softEdge rad="63500"/>
          </a:effectLst>
        </p:spPr>
      </p:pic>
      <p:sp>
        <p:nvSpPr>
          <p:cNvPr id="3" name="Title 2"/>
          <p:cNvSpPr>
            <a:spLocks noGrp="1"/>
          </p:cNvSpPr>
          <p:nvPr>
            <p:ph type="title"/>
          </p:nvPr>
        </p:nvSpPr>
        <p:spPr/>
        <p:txBody>
          <a:bodyPr/>
          <a:lstStyle/>
          <a:p>
            <a:pPr algn="ctr"/>
            <a:r>
              <a:rPr lang="en-US" dirty="0" smtClean="0"/>
              <a:t>Chopped cedar</a:t>
            </a:r>
            <a:endParaRPr lang="en-US"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41</a:t>
            </a:fld>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SC_2918.JPG"/>
          <p:cNvPicPr>
            <a:picLocks noGrp="1" noChangeAspect="1"/>
          </p:cNvPicPr>
          <p:nvPr>
            <p:ph idx="1"/>
          </p:nvPr>
        </p:nvPicPr>
        <p:blipFill>
          <a:blip r:embed="rId2" cstate="screen"/>
          <a:stretch>
            <a:fillRect/>
          </a:stretch>
        </p:blipFill>
        <p:spPr>
          <a:xfrm>
            <a:off x="1447799" y="1718592"/>
            <a:ext cx="6539089" cy="4377407"/>
          </a:xfrm>
          <a:effectLst>
            <a:softEdge rad="63500"/>
          </a:effectLst>
        </p:spPr>
      </p:pic>
      <p:sp>
        <p:nvSpPr>
          <p:cNvPr id="3" name="Title 2"/>
          <p:cNvSpPr>
            <a:spLocks noGrp="1"/>
          </p:cNvSpPr>
          <p:nvPr>
            <p:ph type="title"/>
          </p:nvPr>
        </p:nvSpPr>
        <p:spPr/>
        <p:txBody>
          <a:bodyPr/>
          <a:lstStyle/>
          <a:p>
            <a:pPr algn="ctr"/>
            <a:r>
              <a:rPr lang="en-US" dirty="0" smtClean="0"/>
              <a:t>Plank Removal</a:t>
            </a:r>
            <a:endParaRPr lang="en-US"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42</a:t>
            </a:fld>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SC_4615.JPG"/>
          <p:cNvPicPr>
            <a:picLocks noGrp="1" noChangeAspect="1"/>
          </p:cNvPicPr>
          <p:nvPr>
            <p:ph idx="1"/>
          </p:nvPr>
        </p:nvPicPr>
        <p:blipFill>
          <a:blip r:embed="rId2" cstate="screen"/>
          <a:stretch>
            <a:fillRect/>
          </a:stretch>
        </p:blipFill>
        <p:spPr>
          <a:xfrm>
            <a:off x="1070853" y="754076"/>
            <a:ext cx="3501147" cy="5265724"/>
          </a:xfrm>
          <a:effectLst>
            <a:softEdge rad="63500"/>
          </a:effectLst>
        </p:spPr>
      </p:pic>
      <p:sp>
        <p:nvSpPr>
          <p:cNvPr id="3" name="Title 2"/>
          <p:cNvSpPr>
            <a:spLocks noGrp="1"/>
          </p:cNvSpPr>
          <p:nvPr>
            <p:ph type="title"/>
          </p:nvPr>
        </p:nvSpPr>
        <p:spPr>
          <a:xfrm>
            <a:off x="5029200" y="1524000"/>
            <a:ext cx="3886200" cy="838200"/>
          </a:xfrm>
        </p:spPr>
        <p:txBody>
          <a:bodyPr/>
          <a:lstStyle/>
          <a:p>
            <a:r>
              <a:rPr lang="en-US" dirty="0" smtClean="0"/>
              <a:t>Plank Tree</a:t>
            </a:r>
            <a:endParaRPr lang="en-US"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43</a:t>
            </a:fld>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acetree_Blackstock.jpg"/>
          <p:cNvPicPr>
            <a:picLocks noGrp="1" noChangeAspect="1"/>
          </p:cNvPicPr>
          <p:nvPr>
            <p:ph idx="1"/>
          </p:nvPr>
        </p:nvPicPr>
        <p:blipFill>
          <a:blip r:embed="rId2" cstate="screen"/>
          <a:stretch>
            <a:fillRect/>
          </a:stretch>
        </p:blipFill>
        <p:spPr>
          <a:xfrm>
            <a:off x="2369916" y="1066800"/>
            <a:ext cx="4404167" cy="4572000"/>
          </a:xfrm>
        </p:spPr>
      </p:pic>
      <p:sp>
        <p:nvSpPr>
          <p:cNvPr id="3" name="Title 2"/>
          <p:cNvSpPr>
            <a:spLocks noGrp="1"/>
          </p:cNvSpPr>
          <p:nvPr>
            <p:ph type="title"/>
          </p:nvPr>
        </p:nvSpPr>
        <p:spPr>
          <a:xfrm>
            <a:off x="457200" y="152400"/>
            <a:ext cx="8229600" cy="762000"/>
          </a:xfrm>
        </p:spPr>
        <p:txBody>
          <a:bodyPr/>
          <a:lstStyle/>
          <a:p>
            <a:pPr algn="ctr"/>
            <a:r>
              <a:rPr lang="en-US" dirty="0" err="1" smtClean="0"/>
              <a:t>Arborglyph</a:t>
            </a:r>
            <a:endParaRPr lang="en-US" dirty="0"/>
          </a:p>
        </p:txBody>
      </p:sp>
      <p:sp>
        <p:nvSpPr>
          <p:cNvPr id="5" name="TextBox 4"/>
          <p:cNvSpPr txBox="1"/>
          <p:nvPr/>
        </p:nvSpPr>
        <p:spPr>
          <a:xfrm>
            <a:off x="762000" y="5867400"/>
            <a:ext cx="7620000" cy="646331"/>
          </a:xfrm>
          <a:prstGeom prst="rect">
            <a:avLst/>
          </a:prstGeom>
          <a:noFill/>
        </p:spPr>
        <p:txBody>
          <a:bodyPr wrap="square" rtlCol="0">
            <a:spAutoFit/>
          </a:bodyPr>
          <a:lstStyle/>
          <a:p>
            <a:pPr algn="ctr"/>
            <a:r>
              <a:rPr lang="en-US" dirty="0" smtClean="0"/>
              <a:t>Tlingit tree carving from Fredrick Lake, Yukon. </a:t>
            </a:r>
          </a:p>
          <a:p>
            <a:pPr algn="ctr"/>
            <a:r>
              <a:rPr lang="en-US" dirty="0" smtClean="0"/>
              <a:t>In </a:t>
            </a:r>
            <a:r>
              <a:rPr lang="en-US" i="1" dirty="0" smtClean="0"/>
              <a:t>Faces in the Forest </a:t>
            </a:r>
            <a:r>
              <a:rPr lang="en-US" dirty="0" smtClean="0"/>
              <a:t>by Michael </a:t>
            </a:r>
            <a:r>
              <a:rPr lang="en-US" dirty="0" err="1" smtClean="0"/>
              <a:t>Blackstock</a:t>
            </a:r>
            <a:endParaRPr lang="en-US" dirty="0"/>
          </a:p>
        </p:txBody>
      </p:sp>
      <p:sp>
        <p:nvSpPr>
          <p:cNvPr id="6" name="Slide Number Placeholder 5"/>
          <p:cNvSpPr>
            <a:spLocks noGrp="1"/>
          </p:cNvSpPr>
          <p:nvPr>
            <p:ph type="sldNum" sz="quarter" idx="15"/>
          </p:nvPr>
        </p:nvSpPr>
        <p:spPr/>
        <p:txBody>
          <a:bodyPr/>
          <a:lstStyle/>
          <a:p>
            <a:fld id="{8A879866-70F5-4DCB-8677-D8E85944F337}" type="slidenum">
              <a:rPr lang="en-US" smtClean="0"/>
              <a:pPr/>
              <a:t>44</a:t>
            </a:fld>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watchman_Blackstock.jpg"/>
          <p:cNvPicPr>
            <a:picLocks noGrp="1" noChangeAspect="1"/>
          </p:cNvPicPr>
          <p:nvPr>
            <p:ph idx="1"/>
          </p:nvPr>
        </p:nvPicPr>
        <p:blipFill>
          <a:blip r:embed="rId2" cstate="screen"/>
          <a:stretch>
            <a:fillRect/>
          </a:stretch>
        </p:blipFill>
        <p:spPr>
          <a:xfrm>
            <a:off x="1066800" y="1219200"/>
            <a:ext cx="3332344" cy="5032290"/>
          </a:xfrm>
          <a:effectLst>
            <a:softEdge rad="63500"/>
          </a:effectLst>
        </p:spPr>
      </p:pic>
      <p:sp>
        <p:nvSpPr>
          <p:cNvPr id="5" name="Title 2"/>
          <p:cNvSpPr>
            <a:spLocks noGrp="1"/>
          </p:cNvSpPr>
          <p:nvPr>
            <p:ph type="title"/>
          </p:nvPr>
        </p:nvSpPr>
        <p:spPr>
          <a:xfrm>
            <a:off x="457200" y="152400"/>
            <a:ext cx="8229600" cy="838200"/>
          </a:xfrm>
        </p:spPr>
        <p:txBody>
          <a:bodyPr/>
          <a:lstStyle/>
          <a:p>
            <a:pPr algn="ctr"/>
            <a:r>
              <a:rPr lang="en-US" dirty="0" err="1" smtClean="0"/>
              <a:t>Arborglyph</a:t>
            </a:r>
            <a:endParaRPr lang="en-US" dirty="0"/>
          </a:p>
        </p:txBody>
      </p:sp>
      <p:sp>
        <p:nvSpPr>
          <p:cNvPr id="6" name="TextBox 5"/>
          <p:cNvSpPr txBox="1"/>
          <p:nvPr/>
        </p:nvSpPr>
        <p:spPr>
          <a:xfrm>
            <a:off x="4953000" y="1752600"/>
            <a:ext cx="3429000" cy="1015663"/>
          </a:xfrm>
          <a:prstGeom prst="rect">
            <a:avLst/>
          </a:prstGeom>
          <a:noFill/>
        </p:spPr>
        <p:txBody>
          <a:bodyPr wrap="square" rtlCol="0">
            <a:spAutoFit/>
          </a:bodyPr>
          <a:lstStyle/>
          <a:p>
            <a:pPr algn="ctr"/>
            <a:r>
              <a:rPr lang="en-US" sz="2000" dirty="0" smtClean="0"/>
              <a:t>Watchman pole near </a:t>
            </a:r>
            <a:r>
              <a:rPr lang="en-US" sz="2000" dirty="0" err="1" smtClean="0"/>
              <a:t>Kitimat</a:t>
            </a:r>
            <a:r>
              <a:rPr lang="en-US" sz="2000" dirty="0" smtClean="0"/>
              <a:t>. </a:t>
            </a:r>
          </a:p>
          <a:p>
            <a:pPr algn="ctr"/>
            <a:r>
              <a:rPr lang="en-US" sz="2000" dirty="0" smtClean="0"/>
              <a:t>In </a:t>
            </a:r>
            <a:r>
              <a:rPr lang="en-US" sz="2000" i="1" dirty="0" smtClean="0"/>
              <a:t>Faces in the Forest </a:t>
            </a:r>
            <a:r>
              <a:rPr lang="en-US" sz="2000" dirty="0" smtClean="0"/>
              <a:t>by Michael </a:t>
            </a:r>
            <a:r>
              <a:rPr lang="en-US" sz="2000" dirty="0" err="1" smtClean="0"/>
              <a:t>Blackstock</a:t>
            </a:r>
            <a:endParaRPr lang="en-US" sz="2000" dirty="0"/>
          </a:p>
        </p:txBody>
      </p:sp>
      <p:sp>
        <p:nvSpPr>
          <p:cNvPr id="7" name="Slide Number Placeholder 6"/>
          <p:cNvSpPr>
            <a:spLocks noGrp="1"/>
          </p:cNvSpPr>
          <p:nvPr>
            <p:ph type="sldNum" sz="quarter" idx="15"/>
          </p:nvPr>
        </p:nvSpPr>
        <p:spPr/>
        <p:txBody>
          <a:bodyPr/>
          <a:lstStyle/>
          <a:p>
            <a:fld id="{8A879866-70F5-4DCB-8677-D8E85944F337}" type="slidenum">
              <a:rPr lang="en-US" smtClean="0"/>
              <a:pPr/>
              <a:t>45</a:t>
            </a:fld>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CMTs</a:t>
            </a:r>
            <a:endParaRPr lang="en-US" dirty="0"/>
          </a:p>
        </p:txBody>
      </p:sp>
      <p:sp>
        <p:nvSpPr>
          <p:cNvPr id="3" name="Text Placeholder 2"/>
          <p:cNvSpPr>
            <a:spLocks noGrp="1"/>
          </p:cNvSpPr>
          <p:nvPr>
            <p:ph type="body" idx="1"/>
          </p:nvPr>
        </p:nvSpPr>
        <p:spPr/>
        <p:txBody>
          <a:bodyPr>
            <a:normAutofit/>
          </a:bodyPr>
          <a:lstStyle/>
          <a:p>
            <a:r>
              <a:rPr lang="en-US" sz="2400" dirty="0" smtClean="0"/>
              <a:t>Interior BC</a:t>
            </a:r>
            <a:endParaRPr lang="en-US" sz="2400" dirty="0"/>
          </a:p>
        </p:txBody>
      </p:sp>
      <p:pic>
        <p:nvPicPr>
          <p:cNvPr id="6" name="Picture 5" descr="PA140456.JPG"/>
          <p:cNvPicPr>
            <a:picLocks noChangeAspect="1"/>
          </p:cNvPicPr>
          <p:nvPr/>
        </p:nvPicPr>
        <p:blipFill>
          <a:blip r:embed="rId2" cstate="screen"/>
          <a:stretch>
            <a:fillRect/>
          </a:stretch>
        </p:blipFill>
        <p:spPr>
          <a:xfrm>
            <a:off x="3810000" y="1219200"/>
            <a:ext cx="4775200" cy="3581399"/>
          </a:xfrm>
          <a:prstGeom prst="rect">
            <a:avLst/>
          </a:prstGeom>
          <a:effectLst>
            <a:softEdge rad="635000"/>
          </a:effectLst>
        </p:spPr>
      </p:pic>
      <p:sp>
        <p:nvSpPr>
          <p:cNvPr id="5" name="Slide Number Placeholder 4"/>
          <p:cNvSpPr>
            <a:spLocks noGrp="1"/>
          </p:cNvSpPr>
          <p:nvPr>
            <p:ph type="sldNum" sz="quarter" idx="12"/>
          </p:nvPr>
        </p:nvSpPr>
        <p:spPr/>
        <p:txBody>
          <a:bodyPr/>
          <a:lstStyle/>
          <a:p>
            <a:fld id="{8A879866-70F5-4DCB-8677-D8E85944F337}" type="slidenum">
              <a:rPr lang="en-US" smtClean="0"/>
              <a:pPr/>
              <a:t>46</a:t>
            </a:fld>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atin Lake 3.jpg"/>
          <p:cNvPicPr>
            <a:picLocks noGrp="1" noChangeAspect="1"/>
          </p:cNvPicPr>
          <p:nvPr>
            <p:ph idx="1"/>
          </p:nvPr>
        </p:nvPicPr>
        <p:blipFill>
          <a:blip r:embed="rId2" cstate="screen"/>
          <a:stretch>
            <a:fillRect/>
          </a:stretch>
        </p:blipFill>
        <p:spPr>
          <a:xfrm>
            <a:off x="381000" y="1524000"/>
            <a:ext cx="3429000" cy="4572000"/>
          </a:xfrm>
          <a:effectLst>
            <a:softEdge rad="63500"/>
          </a:effectLst>
        </p:spPr>
      </p:pic>
      <p:sp>
        <p:nvSpPr>
          <p:cNvPr id="2" name="Title 1"/>
          <p:cNvSpPr>
            <a:spLocks noGrp="1"/>
          </p:cNvSpPr>
          <p:nvPr>
            <p:ph type="title"/>
          </p:nvPr>
        </p:nvSpPr>
        <p:spPr>
          <a:xfrm>
            <a:off x="2514600" y="228600"/>
            <a:ext cx="4876800" cy="914400"/>
          </a:xfrm>
        </p:spPr>
        <p:txBody>
          <a:bodyPr>
            <a:noAutofit/>
          </a:bodyPr>
          <a:lstStyle/>
          <a:p>
            <a:pPr algn="ctr"/>
            <a:r>
              <a:rPr lang="en-US" sz="2800" dirty="0" smtClean="0"/>
              <a:t>Cambium stripped</a:t>
            </a:r>
            <a:endParaRPr lang="en-US" sz="2800" dirty="0"/>
          </a:p>
        </p:txBody>
      </p:sp>
      <p:pic>
        <p:nvPicPr>
          <p:cNvPr id="15363" name="Picture 3" descr="\\Door\PBRADFOR$\My Pictures\CHR and filming\486.JPG"/>
          <p:cNvPicPr>
            <a:picLocks noChangeAspect="1" noChangeArrowheads="1"/>
          </p:cNvPicPr>
          <p:nvPr/>
        </p:nvPicPr>
        <p:blipFill>
          <a:blip r:embed="rId3" cstate="screen"/>
          <a:srcRect/>
          <a:stretch>
            <a:fillRect/>
          </a:stretch>
        </p:blipFill>
        <p:spPr bwMode="auto">
          <a:xfrm>
            <a:off x="3886200" y="2286000"/>
            <a:ext cx="4810540" cy="3200400"/>
          </a:xfrm>
          <a:prstGeom prst="rect">
            <a:avLst/>
          </a:prstGeom>
          <a:noFill/>
        </p:spPr>
      </p:pic>
      <p:sp>
        <p:nvSpPr>
          <p:cNvPr id="5" name="Slide Number Placeholder 4"/>
          <p:cNvSpPr>
            <a:spLocks noGrp="1"/>
          </p:cNvSpPr>
          <p:nvPr>
            <p:ph type="sldNum" sz="quarter" idx="15"/>
          </p:nvPr>
        </p:nvSpPr>
        <p:spPr/>
        <p:txBody>
          <a:bodyPr/>
          <a:lstStyle/>
          <a:p>
            <a:fld id="{8A879866-70F5-4DCB-8677-D8E85944F337}" type="slidenum">
              <a:rPr lang="en-US" smtClean="0"/>
              <a:pPr/>
              <a:t>47</a:t>
            </a:fld>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mazay CMT 4 cut marks.JPG"/>
          <p:cNvPicPr>
            <a:picLocks noGrp="1" noChangeAspect="1"/>
          </p:cNvPicPr>
          <p:nvPr>
            <p:ph type="pic" idx="1"/>
          </p:nvPr>
        </p:nvPicPr>
        <p:blipFill>
          <a:blip r:embed="rId2" cstate="screen"/>
          <a:srcRect/>
          <a:stretch>
            <a:fillRect/>
          </a:stretch>
        </p:blipFill>
        <p:spPr>
          <a:xfrm>
            <a:off x="685800" y="990600"/>
            <a:ext cx="5410200" cy="4999299"/>
          </a:xfrm>
        </p:spPr>
      </p:pic>
      <p:sp>
        <p:nvSpPr>
          <p:cNvPr id="5" name="Text Placeholder 4"/>
          <p:cNvSpPr>
            <a:spLocks noGrp="1"/>
          </p:cNvSpPr>
          <p:nvPr>
            <p:ph type="body" sz="half" idx="2"/>
          </p:nvPr>
        </p:nvSpPr>
        <p:spPr>
          <a:xfrm>
            <a:off x="6324600" y="1905000"/>
            <a:ext cx="2057400" cy="1295400"/>
          </a:xfrm>
        </p:spPr>
        <p:txBody>
          <a:bodyPr>
            <a:noAutofit/>
          </a:bodyPr>
          <a:lstStyle/>
          <a:p>
            <a:r>
              <a:rPr lang="en-US" sz="2400" dirty="0" smtClean="0">
                <a:solidFill>
                  <a:schemeClr val="tx1"/>
                </a:solidFill>
              </a:rPr>
              <a:t>Cutmarks on a stripping by right-handed individual</a:t>
            </a:r>
            <a:endParaRPr lang="en-US" sz="2400" dirty="0">
              <a:solidFill>
                <a:schemeClr val="tx1"/>
              </a:solidFill>
            </a:endParaRPr>
          </a:p>
        </p:txBody>
      </p:sp>
      <p:sp>
        <p:nvSpPr>
          <p:cNvPr id="6" name="Slide Number Placeholder 5"/>
          <p:cNvSpPr>
            <a:spLocks noGrp="1"/>
          </p:cNvSpPr>
          <p:nvPr>
            <p:ph type="sldNum" sz="quarter" idx="11"/>
          </p:nvPr>
        </p:nvSpPr>
        <p:spPr/>
        <p:txBody>
          <a:bodyPr/>
          <a:lstStyle/>
          <a:p>
            <a:fld id="{8A879866-70F5-4DCB-8677-D8E85944F337}" type="slidenum">
              <a:rPr lang="en-US" smtClean="0"/>
              <a:pPr/>
              <a:t>48</a:t>
            </a:fld>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t>Cut branches</a:t>
            </a:r>
            <a:endParaRPr lang="en-US" sz="3200" dirty="0"/>
          </a:p>
        </p:txBody>
      </p:sp>
      <p:pic>
        <p:nvPicPr>
          <p:cNvPr id="4" name="Picture 4" descr="MURRAY-T1 CMT#18 closeuup"/>
          <p:cNvPicPr>
            <a:picLocks noChangeAspect="1" noChangeArrowheads="1"/>
          </p:cNvPicPr>
          <p:nvPr/>
        </p:nvPicPr>
        <p:blipFill>
          <a:blip r:embed="rId2" cstate="screen"/>
          <a:srcRect/>
          <a:stretch>
            <a:fillRect/>
          </a:stretch>
        </p:blipFill>
        <p:spPr>
          <a:xfrm>
            <a:off x="1568450" y="1600201"/>
            <a:ext cx="6286499" cy="4190999"/>
          </a:xfrm>
          <a:prstGeom prst="rect">
            <a:avLst/>
          </a:prstGeom>
          <a:noFill/>
          <a:effectLst>
            <a:softEdge rad="63500"/>
          </a:effectLst>
        </p:spPr>
      </p:pic>
      <p:sp>
        <p:nvSpPr>
          <p:cNvPr id="5" name="Slide Number Placeholder 4"/>
          <p:cNvSpPr>
            <a:spLocks noGrp="1"/>
          </p:cNvSpPr>
          <p:nvPr>
            <p:ph type="sldNum" sz="quarter" idx="15"/>
          </p:nvPr>
        </p:nvSpPr>
        <p:spPr/>
        <p:txBody>
          <a:bodyPr/>
          <a:lstStyle/>
          <a:p>
            <a:fld id="{8A879866-70F5-4DCB-8677-D8E85944F337}" type="slidenum">
              <a:rPr lang="en-US" smtClean="0"/>
              <a:pPr/>
              <a:t>49</a:t>
            </a:fld>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944562"/>
          </a:xfrm>
        </p:spPr>
        <p:txBody>
          <a:bodyPr>
            <a:normAutofit/>
          </a:bodyPr>
          <a:lstStyle/>
          <a:p>
            <a:pPr algn="ctr"/>
            <a:r>
              <a:rPr lang="en-US" sz="2800" dirty="0" smtClean="0">
                <a:latin typeface="+mn-lt"/>
              </a:rPr>
              <a:t>Chopping probably for kindling collection</a:t>
            </a:r>
            <a:endParaRPr lang="en-US" sz="2800" dirty="0">
              <a:latin typeface="+mn-lt"/>
            </a:endParaRPr>
          </a:p>
        </p:txBody>
      </p:sp>
      <p:pic>
        <p:nvPicPr>
          <p:cNvPr id="4" name="Picture 4" descr="Cheslatta KT at south crossing"/>
          <p:cNvPicPr>
            <a:picLocks noChangeAspect="1" noChangeArrowheads="1"/>
          </p:cNvPicPr>
          <p:nvPr/>
        </p:nvPicPr>
        <p:blipFill>
          <a:blip r:embed="rId2" cstate="screen"/>
          <a:srcRect/>
          <a:stretch>
            <a:fillRect/>
          </a:stretch>
        </p:blipFill>
        <p:spPr>
          <a:xfrm>
            <a:off x="2895600" y="1447800"/>
            <a:ext cx="3544887" cy="4724400"/>
          </a:xfrm>
          <a:prstGeom prst="rect">
            <a:avLst/>
          </a:prstGeom>
          <a:noFill/>
          <a:effectLst>
            <a:softEdge rad="63500"/>
          </a:effectLst>
        </p:spPr>
      </p:pic>
      <p:sp>
        <p:nvSpPr>
          <p:cNvPr id="5" name="Slide Number Placeholder 4"/>
          <p:cNvSpPr>
            <a:spLocks noGrp="1"/>
          </p:cNvSpPr>
          <p:nvPr>
            <p:ph type="sldNum" sz="quarter" idx="15"/>
          </p:nvPr>
        </p:nvSpPr>
        <p:spPr/>
        <p:txBody>
          <a:bodyPr/>
          <a:lstStyle/>
          <a:p>
            <a:fld id="{8A879866-70F5-4DCB-8677-D8E85944F337}" type="slidenum">
              <a:rPr lang="en-US" smtClean="0"/>
              <a:pPr/>
              <a:t>50</a:t>
            </a:fld>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57200" y="277813"/>
            <a:ext cx="8229600" cy="941387"/>
          </a:xfrm>
        </p:spPr>
        <p:txBody>
          <a:bodyPr>
            <a:normAutofit/>
          </a:bodyPr>
          <a:lstStyle/>
          <a:p>
            <a:pPr algn="ctr"/>
            <a:r>
              <a:rPr lang="en-US" sz="3200" dirty="0" err="1" smtClean="0"/>
              <a:t>Arborglyph</a:t>
            </a:r>
            <a:r>
              <a:rPr lang="en-US" sz="3200" dirty="0" smtClean="0"/>
              <a:t> on </a:t>
            </a:r>
            <a:r>
              <a:rPr lang="en-US" sz="3200" dirty="0" err="1" smtClean="0"/>
              <a:t>lodgepole</a:t>
            </a:r>
            <a:r>
              <a:rPr lang="en-US" sz="3200" dirty="0" smtClean="0"/>
              <a:t> pine</a:t>
            </a:r>
            <a:endParaRPr lang="en-US" sz="3200" dirty="0"/>
          </a:p>
        </p:txBody>
      </p:sp>
      <p:pic>
        <p:nvPicPr>
          <p:cNvPr id="108550" name="Picture 6" descr="Arborgraph Tat"/>
          <p:cNvPicPr>
            <a:picLocks noGrp="1" noChangeAspect="1" noChangeArrowheads="1"/>
          </p:cNvPicPr>
          <p:nvPr>
            <p:ph sz="half" idx="1"/>
          </p:nvPr>
        </p:nvPicPr>
        <p:blipFill>
          <a:blip r:embed="rId2" cstate="screen"/>
          <a:srcRect/>
          <a:stretch>
            <a:fillRect/>
          </a:stretch>
        </p:blipFill>
        <p:spPr>
          <a:xfrm>
            <a:off x="3048000" y="1371600"/>
            <a:ext cx="3200400" cy="4935829"/>
          </a:xfrm>
          <a:noFill/>
          <a:ln/>
          <a:effectLst>
            <a:softEdge rad="127000"/>
          </a:effectLst>
        </p:spPr>
      </p:pic>
      <p:sp>
        <p:nvSpPr>
          <p:cNvPr id="4" name="Slide Number Placeholder 3"/>
          <p:cNvSpPr>
            <a:spLocks noGrp="1"/>
          </p:cNvSpPr>
          <p:nvPr>
            <p:ph type="sldNum" sz="quarter" idx="12"/>
          </p:nvPr>
        </p:nvSpPr>
        <p:spPr/>
        <p:txBody>
          <a:bodyPr/>
          <a:lstStyle/>
          <a:p>
            <a:fld id="{8A879866-70F5-4DCB-8677-D8E85944F337}" type="slidenum">
              <a:rPr lang="en-US" smtClean="0"/>
              <a:pPr/>
              <a:t>51</a:t>
            </a:fld>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a:xfrm>
            <a:off x="4724400" y="1752600"/>
            <a:ext cx="3886200" cy="762000"/>
          </a:xfrm>
        </p:spPr>
        <p:txBody>
          <a:bodyPr>
            <a:normAutofit/>
          </a:bodyPr>
          <a:lstStyle/>
          <a:p>
            <a:r>
              <a:rPr lang="en-US" sz="3200" dirty="0"/>
              <a:t>Trap Set/Trail Marker</a:t>
            </a:r>
          </a:p>
        </p:txBody>
      </p:sp>
      <p:pic>
        <p:nvPicPr>
          <p:cNvPr id="222211" name="Picture 3" descr="Kuyakuz E 5C"/>
          <p:cNvPicPr>
            <a:picLocks noGrp="1" noChangeAspect="1" noChangeArrowheads="1"/>
          </p:cNvPicPr>
          <p:nvPr>
            <p:ph idx="1"/>
          </p:nvPr>
        </p:nvPicPr>
        <p:blipFill>
          <a:blip r:embed="rId2" cstate="screen"/>
          <a:srcRect/>
          <a:stretch>
            <a:fillRect/>
          </a:stretch>
        </p:blipFill>
        <p:spPr>
          <a:xfrm>
            <a:off x="990600" y="914400"/>
            <a:ext cx="3531365" cy="5257443"/>
          </a:xfrm>
          <a:noFill/>
          <a:ln/>
          <a:effectLst>
            <a:softEdge rad="127000"/>
          </a:effectLst>
        </p:spPr>
      </p:pic>
      <p:sp>
        <p:nvSpPr>
          <p:cNvPr id="4" name="Slide Number Placeholder 3"/>
          <p:cNvSpPr>
            <a:spLocks noGrp="1"/>
          </p:cNvSpPr>
          <p:nvPr>
            <p:ph type="sldNum" sz="quarter" idx="15"/>
          </p:nvPr>
        </p:nvSpPr>
        <p:spPr/>
        <p:txBody>
          <a:bodyPr/>
          <a:lstStyle/>
          <a:p>
            <a:fld id="{8A879866-70F5-4DCB-8677-D8E85944F337}" type="slidenum">
              <a:rPr lang="en-US" smtClean="0"/>
              <a:pPr/>
              <a:t>52</a:t>
            </a:fld>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685800" y="152400"/>
            <a:ext cx="7924800" cy="914400"/>
          </a:xfrm>
        </p:spPr>
        <p:txBody>
          <a:bodyPr>
            <a:normAutofit/>
          </a:bodyPr>
          <a:lstStyle/>
          <a:p>
            <a:pPr eaLnBrk="1" hangingPunct="1">
              <a:defRPr/>
            </a:pPr>
            <a:r>
              <a:rPr lang="en-US" sz="4400" dirty="0" smtClean="0">
                <a:latin typeface="Times New Roman" pitchFamily="18" charset="0"/>
              </a:rPr>
              <a:t>How CMTs are dated</a:t>
            </a:r>
          </a:p>
        </p:txBody>
      </p:sp>
      <p:sp>
        <p:nvSpPr>
          <p:cNvPr id="4" name="Text Placeholder 3"/>
          <p:cNvSpPr>
            <a:spLocks noGrp="1"/>
          </p:cNvSpPr>
          <p:nvPr>
            <p:ph type="body" idx="1"/>
          </p:nvPr>
        </p:nvSpPr>
        <p:spPr>
          <a:xfrm>
            <a:off x="228600" y="5257800"/>
            <a:ext cx="8686800" cy="984736"/>
          </a:xfrm>
        </p:spPr>
        <p:txBody>
          <a:bodyPr>
            <a:noAutofit/>
          </a:bodyPr>
          <a:lstStyle/>
          <a:p>
            <a:r>
              <a:rPr lang="en-US" sz="3200" dirty="0" smtClean="0"/>
              <a:t>Do not date CMTs during FREP monitoring</a:t>
            </a:r>
            <a:endParaRPr lang="en-US" sz="3200" dirty="0"/>
          </a:p>
        </p:txBody>
      </p:sp>
      <p:pic>
        <p:nvPicPr>
          <p:cNvPr id="5" name="Picture 7" descr="IncremBor"/>
          <p:cNvPicPr>
            <a:picLocks noChangeAspect="1" noChangeArrowheads="1"/>
          </p:cNvPicPr>
          <p:nvPr/>
        </p:nvPicPr>
        <p:blipFill>
          <a:blip r:embed="rId2" cstate="screen"/>
          <a:srcRect/>
          <a:stretch>
            <a:fillRect/>
          </a:stretch>
        </p:blipFill>
        <p:spPr>
          <a:xfrm>
            <a:off x="304800" y="1371600"/>
            <a:ext cx="4803775" cy="3855951"/>
          </a:xfrm>
          <a:prstGeom prst="rect">
            <a:avLst/>
          </a:prstGeom>
          <a:noFill/>
        </p:spPr>
      </p:pic>
      <p:pic>
        <p:nvPicPr>
          <p:cNvPr id="6" name="Picture 4" descr="Core sample"/>
          <p:cNvPicPr>
            <a:picLocks noChangeAspect="1" noChangeArrowheads="1"/>
          </p:cNvPicPr>
          <p:nvPr/>
        </p:nvPicPr>
        <p:blipFill>
          <a:blip r:embed="rId3" cstate="screen"/>
          <a:srcRect/>
          <a:stretch>
            <a:fillRect/>
          </a:stretch>
        </p:blipFill>
        <p:spPr>
          <a:xfrm>
            <a:off x="5486400" y="2057400"/>
            <a:ext cx="3311122" cy="1958537"/>
          </a:xfrm>
          <a:prstGeom prst="rect">
            <a:avLst/>
          </a:prstGeom>
          <a:noFill/>
        </p:spPr>
      </p:pic>
      <p:sp>
        <p:nvSpPr>
          <p:cNvPr id="7" name="Slide Number Placeholder 6"/>
          <p:cNvSpPr>
            <a:spLocks noGrp="1"/>
          </p:cNvSpPr>
          <p:nvPr>
            <p:ph type="sldNum" sz="quarter" idx="12"/>
          </p:nvPr>
        </p:nvSpPr>
        <p:spPr/>
        <p:txBody>
          <a:bodyPr/>
          <a:lstStyle/>
          <a:p>
            <a:fld id="{8A879866-70F5-4DCB-8677-D8E85944F337}" type="slidenum">
              <a:rPr lang="en-US" smtClean="0"/>
              <a:pPr/>
              <a:t>53</a:t>
            </a:fld>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0" y="152400"/>
            <a:ext cx="7620000" cy="1219200"/>
          </a:xfrm>
        </p:spPr>
        <p:txBody>
          <a:bodyPr/>
          <a:lstStyle/>
          <a:p>
            <a:r>
              <a:rPr lang="en-US" dirty="0" smtClean="0"/>
              <a:t>Stem round sample (SRS)</a:t>
            </a:r>
            <a:endParaRPr lang="en-US" dirty="0"/>
          </a:p>
        </p:txBody>
      </p:sp>
      <p:pic>
        <p:nvPicPr>
          <p:cNvPr id="4" name="Picture 4" descr="Manual photos 014"/>
          <p:cNvPicPr>
            <a:picLocks noGrp="1" noChangeAspect="1" noChangeArrowheads="1"/>
          </p:cNvPicPr>
          <p:nvPr>
            <p:ph idx="1"/>
          </p:nvPr>
        </p:nvPicPr>
        <p:blipFill>
          <a:blip r:embed="rId2" cstate="screen"/>
          <a:srcRect/>
          <a:stretch>
            <a:fillRect/>
          </a:stretch>
        </p:blipFill>
        <p:spPr>
          <a:xfrm>
            <a:off x="1143000" y="1524000"/>
            <a:ext cx="6858000" cy="4572000"/>
          </a:xfrm>
          <a:noFill/>
          <a:ln/>
          <a:effectLst>
            <a:softEdge rad="127000"/>
          </a:effectLst>
        </p:spPr>
      </p:pic>
      <p:sp>
        <p:nvSpPr>
          <p:cNvPr id="5" name="Slide Number Placeholder 4"/>
          <p:cNvSpPr>
            <a:spLocks noGrp="1"/>
          </p:cNvSpPr>
          <p:nvPr>
            <p:ph type="sldNum" sz="quarter" idx="15"/>
          </p:nvPr>
        </p:nvSpPr>
        <p:spPr/>
        <p:txBody>
          <a:bodyPr/>
          <a:lstStyle/>
          <a:p>
            <a:fld id="{8A879866-70F5-4DCB-8677-D8E85944F337}" type="slidenum">
              <a:rPr lang="en-US" smtClean="0"/>
              <a:pPr/>
              <a:t>54</a:t>
            </a:fld>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2800" dirty="0" smtClean="0"/>
              <a:t>Stem round samples from protected pre-1846 CMTs, collected under Section 12 Site Alteration Permit</a:t>
            </a:r>
            <a:endParaRPr lang="en-US" sz="2800" dirty="0"/>
          </a:p>
        </p:txBody>
      </p:sp>
      <p:pic>
        <p:nvPicPr>
          <p:cNvPr id="6" name="Content Placeholder 5" descr="DSC_4361.JPG"/>
          <p:cNvPicPr>
            <a:picLocks noGrp="1" noChangeAspect="1"/>
          </p:cNvPicPr>
          <p:nvPr>
            <p:ph idx="1"/>
          </p:nvPr>
        </p:nvPicPr>
        <p:blipFill>
          <a:blip r:embed="rId2" cstate="screen"/>
          <a:stretch>
            <a:fillRect/>
          </a:stretch>
        </p:blipFill>
        <p:spPr>
          <a:xfrm>
            <a:off x="1524000" y="1701530"/>
            <a:ext cx="6409944" cy="4261931"/>
          </a:xfrm>
          <a:effectLst>
            <a:softEdge rad="63500"/>
          </a:effectLst>
        </p:spPr>
      </p:pic>
      <p:sp>
        <p:nvSpPr>
          <p:cNvPr id="4" name="Slide Number Placeholder 3"/>
          <p:cNvSpPr>
            <a:spLocks noGrp="1"/>
          </p:cNvSpPr>
          <p:nvPr>
            <p:ph type="sldNum" sz="quarter" idx="15"/>
          </p:nvPr>
        </p:nvSpPr>
        <p:spPr/>
        <p:txBody>
          <a:bodyPr/>
          <a:lstStyle/>
          <a:p>
            <a:fld id="{8A879866-70F5-4DCB-8677-D8E85944F337}" type="slidenum">
              <a:rPr lang="en-US" smtClean="0"/>
              <a:pPr/>
              <a:t>55</a:t>
            </a:fld>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Archaeological sites</a:t>
            </a:r>
            <a:endParaRPr lang="en-US" dirty="0"/>
          </a:p>
        </p:txBody>
      </p:sp>
      <p:sp>
        <p:nvSpPr>
          <p:cNvPr id="3" name="Text Placeholder 2"/>
          <p:cNvSpPr>
            <a:spLocks noGrp="1"/>
          </p:cNvSpPr>
          <p:nvPr>
            <p:ph type="body" idx="1"/>
          </p:nvPr>
        </p:nvSpPr>
        <p:spPr/>
        <p:txBody>
          <a:bodyPr>
            <a:normAutofit/>
          </a:bodyPr>
          <a:lstStyle/>
          <a:p>
            <a:r>
              <a:rPr lang="en-US" sz="2400" dirty="0" smtClean="0"/>
              <a:t>Cultural Material Sites</a:t>
            </a:r>
            <a:endParaRPr lang="en-US" sz="2400" dirty="0"/>
          </a:p>
        </p:txBody>
      </p:sp>
      <p:pic>
        <p:nvPicPr>
          <p:cNvPr id="4" name="Picture 6" descr="awltransparentbg"/>
          <p:cNvPicPr>
            <a:picLocks noChangeAspect="1" noChangeArrowheads="1"/>
          </p:cNvPicPr>
          <p:nvPr/>
        </p:nvPicPr>
        <p:blipFill>
          <a:blip r:embed="rId2" cstate="screen"/>
          <a:srcRect/>
          <a:stretch>
            <a:fillRect/>
          </a:stretch>
        </p:blipFill>
        <p:spPr bwMode="auto">
          <a:xfrm>
            <a:off x="6629400" y="2819400"/>
            <a:ext cx="1314450" cy="19050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A879866-70F5-4DCB-8677-D8E85944F337}" type="slidenum">
              <a:rPr lang="en-US" smtClean="0"/>
              <a:pPr/>
              <a:t>56</a:t>
            </a:fld>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i="1" dirty="0" smtClean="0"/>
              <a:t>Cultural material</a:t>
            </a:r>
            <a:r>
              <a:rPr lang="en-US" dirty="0" smtClean="0"/>
              <a:t> is any object that has been made or modified by humans. It includes objects made from stone (chipped or ground), bone, metal tools, and ornaments. </a:t>
            </a:r>
          </a:p>
          <a:p>
            <a:r>
              <a:rPr lang="en-US" dirty="0" smtClean="0"/>
              <a:t>Stone artifacts normally predate European contact.</a:t>
            </a:r>
          </a:p>
          <a:p>
            <a:endParaRPr lang="en-US" dirty="0"/>
          </a:p>
        </p:txBody>
      </p:sp>
      <p:sp>
        <p:nvSpPr>
          <p:cNvPr id="3" name="Title 2"/>
          <p:cNvSpPr>
            <a:spLocks noGrp="1"/>
          </p:cNvSpPr>
          <p:nvPr>
            <p:ph type="title"/>
          </p:nvPr>
        </p:nvSpPr>
        <p:spPr/>
        <p:txBody>
          <a:bodyPr>
            <a:normAutofit/>
          </a:bodyPr>
          <a:lstStyle/>
          <a:p>
            <a:r>
              <a:rPr lang="en-US" sz="3200" dirty="0" smtClean="0">
                <a:solidFill>
                  <a:schemeClr val="tx2"/>
                </a:solidFill>
              </a:rPr>
              <a:t>Cultural material</a:t>
            </a:r>
            <a:endParaRPr lang="en-US" sz="3200" dirty="0">
              <a:solidFill>
                <a:schemeClr val="tx2"/>
              </a:solidFill>
            </a:endParaRPr>
          </a:p>
        </p:txBody>
      </p:sp>
      <p:sp>
        <p:nvSpPr>
          <p:cNvPr id="4" name="Slide Number Placeholder 3"/>
          <p:cNvSpPr>
            <a:spLocks noGrp="1"/>
          </p:cNvSpPr>
          <p:nvPr>
            <p:ph type="sldNum" sz="quarter" idx="15"/>
          </p:nvPr>
        </p:nvSpPr>
        <p:spPr/>
        <p:txBody>
          <a:bodyPr/>
          <a:lstStyle/>
          <a:p>
            <a:fld id="{8A879866-70F5-4DCB-8677-D8E85944F337}" type="slidenum">
              <a:rPr lang="en-US" smtClean="0"/>
              <a:pPr/>
              <a:t>57</a:t>
            </a:fld>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0" y="1295400"/>
            <a:ext cx="8229600" cy="1219200"/>
          </a:xfrm>
        </p:spPr>
        <p:txBody>
          <a:bodyPr/>
          <a:lstStyle/>
          <a:p>
            <a:r>
              <a:rPr lang="en-US" dirty="0" smtClean="0">
                <a:solidFill>
                  <a:schemeClr val="tx2"/>
                </a:solidFill>
              </a:rPr>
              <a:t>Chipped stone artifacts</a:t>
            </a:r>
            <a:endParaRPr lang="en-US" dirty="0">
              <a:solidFill>
                <a:schemeClr val="tx2"/>
              </a:solidFill>
            </a:endParaRPr>
          </a:p>
        </p:txBody>
      </p:sp>
      <p:graphicFrame>
        <p:nvGraphicFramePr>
          <p:cNvPr id="4098" name="Object 2"/>
          <p:cNvGraphicFramePr>
            <a:graphicFrameLocks noChangeAspect="1"/>
          </p:cNvGraphicFramePr>
          <p:nvPr>
            <p:ph idx="1"/>
          </p:nvPr>
        </p:nvGraphicFramePr>
        <p:xfrm>
          <a:off x="6858000" y="990600"/>
          <a:ext cx="801688" cy="1477963"/>
        </p:xfrm>
        <a:graphic>
          <a:graphicData uri="http://schemas.openxmlformats.org/presentationml/2006/ole">
            <p:oleObj spid="_x0000_s88066" name="CorelDRAW" r:id="rId3" imgW="802440" imgH="1477440" progId="">
              <p:embed/>
            </p:oleObj>
          </a:graphicData>
        </a:graphic>
      </p:graphicFrame>
      <p:cxnSp>
        <p:nvCxnSpPr>
          <p:cNvPr id="6" name="Straight Connector 5"/>
          <p:cNvCxnSpPr/>
          <p:nvPr/>
        </p:nvCxnSpPr>
        <p:spPr>
          <a:xfrm>
            <a:off x="990600" y="2590800"/>
            <a:ext cx="731520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5"/>
          </p:nvPr>
        </p:nvSpPr>
        <p:spPr/>
        <p:txBody>
          <a:bodyPr/>
          <a:lstStyle/>
          <a:p>
            <a:fld id="{8A879866-70F5-4DCB-8677-D8E85944F337}" type="slidenum">
              <a:rPr lang="en-US" smtClean="0"/>
              <a:pPr/>
              <a:t>58</a:t>
            </a:fld>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0600" y="152400"/>
            <a:ext cx="7696200" cy="1219200"/>
          </a:xfrm>
        </p:spPr>
        <p:txBody>
          <a:bodyPr/>
          <a:lstStyle/>
          <a:p>
            <a:pPr algn="ctr"/>
            <a:r>
              <a:rPr lang="en-US" dirty="0" smtClean="0"/>
              <a:t>Lithic debitage (flakes)</a:t>
            </a:r>
            <a:endParaRPr lang="en-US" dirty="0"/>
          </a:p>
        </p:txBody>
      </p:sp>
      <p:pic>
        <p:nvPicPr>
          <p:cNvPr id="3074" name="Picture 2" descr="C:\Documents and Settings\It\Desktop\Archer 2009\CHR_Training\Photos\Cultural Material\Kuy NE-T10 004.jpg"/>
          <p:cNvPicPr>
            <a:picLocks noGrp="1" noChangeAspect="1" noChangeArrowheads="1"/>
          </p:cNvPicPr>
          <p:nvPr>
            <p:ph idx="1"/>
          </p:nvPr>
        </p:nvPicPr>
        <p:blipFill>
          <a:blip r:embed="rId2" cstate="screen"/>
          <a:srcRect/>
          <a:stretch>
            <a:fillRect/>
          </a:stretch>
        </p:blipFill>
        <p:spPr bwMode="auto">
          <a:xfrm>
            <a:off x="1600200" y="1524000"/>
            <a:ext cx="5943600" cy="4457700"/>
          </a:xfrm>
          <a:prstGeom prst="rect">
            <a:avLst/>
          </a:prstGeom>
          <a:noFill/>
          <a:effectLst>
            <a:softEdge rad="63500"/>
          </a:effectLst>
        </p:spPr>
      </p:pic>
      <p:sp>
        <p:nvSpPr>
          <p:cNvPr id="4" name="Slide Number Placeholder 3"/>
          <p:cNvSpPr>
            <a:spLocks noGrp="1"/>
          </p:cNvSpPr>
          <p:nvPr>
            <p:ph type="sldNum" sz="quarter" idx="15"/>
          </p:nvPr>
        </p:nvSpPr>
        <p:spPr/>
        <p:txBody>
          <a:bodyPr/>
          <a:lstStyle/>
          <a:p>
            <a:fld id="{8A879866-70F5-4DCB-8677-D8E85944F337}" type="slidenum">
              <a:rPr lang="en-US" smtClean="0"/>
              <a:pPr/>
              <a:t>59</a:t>
            </a:fld>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2"/>
          <p:cNvSpPr>
            <a:spLocks noGrp="1" noChangeArrowheads="1"/>
          </p:cNvSpPr>
          <p:nvPr>
            <p:ph type="title"/>
          </p:nvPr>
        </p:nvSpPr>
        <p:spPr/>
        <p:txBody>
          <a:bodyPr/>
          <a:lstStyle/>
          <a:p>
            <a:pPr algn="ctr"/>
            <a:r>
              <a:rPr lang="en-US" dirty="0"/>
              <a:t>Flakes </a:t>
            </a:r>
            <a:r>
              <a:rPr lang="en-US" dirty="0" smtClean="0"/>
              <a:t>and calcine bone  </a:t>
            </a:r>
            <a:endParaRPr lang="en-US" dirty="0"/>
          </a:p>
        </p:txBody>
      </p:sp>
      <p:sp>
        <p:nvSpPr>
          <p:cNvPr id="303107" name="Rectangle 3"/>
          <p:cNvSpPr>
            <a:spLocks noGrp="1" noChangeArrowheads="1"/>
          </p:cNvSpPr>
          <p:nvPr>
            <p:ph type="body" sz="half" idx="1"/>
          </p:nvPr>
        </p:nvSpPr>
        <p:spPr>
          <a:xfrm>
            <a:off x="457200" y="1600200"/>
            <a:ext cx="5562600" cy="4530725"/>
          </a:xfrm>
        </p:spPr>
        <p:txBody>
          <a:bodyPr/>
          <a:lstStyle/>
          <a:p>
            <a:endParaRPr lang="en-US" sz="2800" dirty="0"/>
          </a:p>
          <a:p>
            <a:endParaRPr lang="en-US" sz="2800" dirty="0"/>
          </a:p>
        </p:txBody>
      </p:sp>
      <p:pic>
        <p:nvPicPr>
          <p:cNvPr id="303108" name="Picture 4" descr="Unit E-T3 lithics"/>
          <p:cNvPicPr>
            <a:picLocks noGrp="1" noChangeAspect="1" noChangeArrowheads="1"/>
          </p:cNvPicPr>
          <p:nvPr>
            <p:ph sz="half" idx="2"/>
          </p:nvPr>
        </p:nvPicPr>
        <p:blipFill>
          <a:blip r:embed="rId2" cstate="screen"/>
          <a:srcRect/>
          <a:stretch>
            <a:fillRect/>
          </a:stretch>
        </p:blipFill>
        <p:spPr>
          <a:xfrm>
            <a:off x="1676400" y="1676400"/>
            <a:ext cx="6096000" cy="4062574"/>
          </a:xfrm>
          <a:noFill/>
          <a:ln/>
          <a:effectLst>
            <a:softEdge rad="63500"/>
          </a:effectLst>
        </p:spPr>
      </p:pic>
      <p:sp>
        <p:nvSpPr>
          <p:cNvPr id="5" name="Slide Number Placeholder 4"/>
          <p:cNvSpPr>
            <a:spLocks noGrp="1"/>
          </p:cNvSpPr>
          <p:nvPr>
            <p:ph type="sldNum" sz="quarter" idx="12"/>
          </p:nvPr>
        </p:nvSpPr>
        <p:spPr/>
        <p:txBody>
          <a:bodyPr/>
          <a:lstStyle/>
          <a:p>
            <a:fld id="{4963EE4C-997A-4CA9-BE10-810F1C5E5D95}" type="slidenum">
              <a:rPr lang="en-US" smtClean="0"/>
              <a:pPr/>
              <a:t>60</a:t>
            </a:fld>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Obsidian in amazay-F1.JPG"/>
          <p:cNvPicPr>
            <a:picLocks noGrp="1" noChangeAspect="1"/>
          </p:cNvPicPr>
          <p:nvPr>
            <p:ph idx="1"/>
          </p:nvPr>
        </p:nvPicPr>
        <p:blipFill>
          <a:blip r:embed="rId2" cstate="screen"/>
          <a:stretch>
            <a:fillRect/>
          </a:stretch>
        </p:blipFill>
        <p:spPr>
          <a:xfrm>
            <a:off x="1828800" y="1581150"/>
            <a:ext cx="5867400" cy="4400550"/>
          </a:xfrm>
          <a:effectLst>
            <a:softEdge rad="63500"/>
          </a:effectLst>
        </p:spPr>
      </p:pic>
      <p:sp>
        <p:nvSpPr>
          <p:cNvPr id="5" name="Title 4"/>
          <p:cNvSpPr>
            <a:spLocks noGrp="1"/>
          </p:cNvSpPr>
          <p:nvPr>
            <p:ph type="title"/>
          </p:nvPr>
        </p:nvSpPr>
        <p:spPr>
          <a:xfrm>
            <a:off x="838200" y="152400"/>
            <a:ext cx="7848600" cy="1219200"/>
          </a:xfrm>
        </p:spPr>
        <p:txBody>
          <a:bodyPr/>
          <a:lstStyle/>
          <a:p>
            <a:pPr algn="ctr"/>
            <a:r>
              <a:rPr lang="en-US" dirty="0" smtClean="0"/>
              <a:t>Obsidian flake</a:t>
            </a:r>
            <a:endParaRPr lang="en-US" dirty="0"/>
          </a:p>
        </p:txBody>
      </p:sp>
      <p:sp>
        <p:nvSpPr>
          <p:cNvPr id="4" name="Slide Number Placeholder 3"/>
          <p:cNvSpPr>
            <a:spLocks noGrp="1"/>
          </p:cNvSpPr>
          <p:nvPr>
            <p:ph type="sldNum" sz="quarter" idx="15"/>
          </p:nvPr>
        </p:nvSpPr>
        <p:spPr/>
        <p:txBody>
          <a:bodyPr/>
          <a:lstStyle/>
          <a:p>
            <a:fld id="{8A879866-70F5-4DCB-8677-D8E85944F337}" type="slidenum">
              <a:rPr lang="en-US" smtClean="0"/>
              <a:pPr/>
              <a:t>61</a:t>
            </a:fld>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Expedient stone tool</a:t>
            </a:r>
            <a:endParaRPr lang="en-US" dirty="0"/>
          </a:p>
        </p:txBody>
      </p:sp>
      <p:pic>
        <p:nvPicPr>
          <p:cNvPr id="5" name="Picture 4" descr="side view FlRr-28 tool.JPG"/>
          <p:cNvPicPr>
            <a:picLocks noChangeAspect="1"/>
          </p:cNvPicPr>
          <p:nvPr/>
        </p:nvPicPr>
        <p:blipFill>
          <a:blip r:embed="rId2" cstate="screen"/>
          <a:stretch>
            <a:fillRect/>
          </a:stretch>
        </p:blipFill>
        <p:spPr>
          <a:xfrm>
            <a:off x="1752600" y="1676400"/>
            <a:ext cx="5486400" cy="4114800"/>
          </a:xfrm>
          <a:prstGeom prst="rect">
            <a:avLst/>
          </a:prstGeom>
          <a:effectLst>
            <a:softEdge rad="63500"/>
          </a:effectLst>
        </p:spPr>
      </p:pic>
      <p:sp>
        <p:nvSpPr>
          <p:cNvPr id="4" name="Slide Number Placeholder 3"/>
          <p:cNvSpPr>
            <a:spLocks noGrp="1"/>
          </p:cNvSpPr>
          <p:nvPr>
            <p:ph type="sldNum" sz="quarter" idx="15"/>
          </p:nvPr>
        </p:nvSpPr>
        <p:spPr/>
        <p:txBody>
          <a:bodyPr/>
          <a:lstStyle/>
          <a:p>
            <a:fld id="{8A879866-70F5-4DCB-8677-D8E85944F337}" type="slidenum">
              <a:rPr lang="en-US" smtClean="0"/>
              <a:pPr/>
              <a:t>62</a:t>
            </a:fld>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lovis biface, 4 views.jpg"/>
          <p:cNvPicPr>
            <a:picLocks noGrp="1" noChangeAspect="1"/>
          </p:cNvPicPr>
          <p:nvPr>
            <p:ph idx="1"/>
          </p:nvPr>
        </p:nvPicPr>
        <p:blipFill>
          <a:blip r:embed="rId2" cstate="screen"/>
          <a:stretch>
            <a:fillRect/>
          </a:stretch>
        </p:blipFill>
        <p:spPr>
          <a:xfrm rot="16200000">
            <a:off x="2594562" y="986839"/>
            <a:ext cx="3954877" cy="5486400"/>
          </a:xfrm>
          <a:effectLst>
            <a:softEdge rad="63500"/>
          </a:effectLst>
        </p:spPr>
      </p:pic>
      <p:sp>
        <p:nvSpPr>
          <p:cNvPr id="3" name="Title 2"/>
          <p:cNvSpPr>
            <a:spLocks noGrp="1"/>
          </p:cNvSpPr>
          <p:nvPr>
            <p:ph type="title"/>
          </p:nvPr>
        </p:nvSpPr>
        <p:spPr>
          <a:xfrm>
            <a:off x="3429000" y="381000"/>
            <a:ext cx="2971800" cy="914400"/>
          </a:xfrm>
        </p:spPr>
        <p:txBody>
          <a:bodyPr>
            <a:normAutofit/>
          </a:bodyPr>
          <a:lstStyle/>
          <a:p>
            <a:r>
              <a:rPr lang="en-US" sz="3600" dirty="0" smtClean="0"/>
              <a:t>Basalt biface</a:t>
            </a:r>
            <a:endParaRPr lang="en-US" sz="3600"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63</a:t>
            </a:fld>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ores, obsidian.jpg"/>
          <p:cNvPicPr>
            <a:picLocks noGrp="1" noChangeAspect="1"/>
          </p:cNvPicPr>
          <p:nvPr>
            <p:ph idx="1"/>
          </p:nvPr>
        </p:nvPicPr>
        <p:blipFill>
          <a:blip r:embed="rId2" cstate="screen"/>
          <a:stretch>
            <a:fillRect/>
          </a:stretch>
        </p:blipFill>
        <p:spPr>
          <a:xfrm>
            <a:off x="1905000" y="1676400"/>
            <a:ext cx="5764210" cy="4184757"/>
          </a:xfrm>
          <a:effectLst>
            <a:softEdge rad="63500"/>
          </a:effectLst>
        </p:spPr>
      </p:pic>
      <p:sp>
        <p:nvSpPr>
          <p:cNvPr id="3" name="Title 2"/>
          <p:cNvSpPr>
            <a:spLocks noGrp="1"/>
          </p:cNvSpPr>
          <p:nvPr>
            <p:ph type="title"/>
          </p:nvPr>
        </p:nvSpPr>
        <p:spPr>
          <a:xfrm>
            <a:off x="990600" y="152400"/>
            <a:ext cx="7696200" cy="1219200"/>
          </a:xfrm>
        </p:spPr>
        <p:txBody>
          <a:bodyPr/>
          <a:lstStyle/>
          <a:p>
            <a:pPr algn="ctr"/>
            <a:r>
              <a:rPr lang="en-US" dirty="0" smtClean="0"/>
              <a:t>Obsidian core</a:t>
            </a:r>
            <a:endParaRPr lang="en-US"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64</a:t>
            </a:fld>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0" y="152400"/>
            <a:ext cx="7620000" cy="1219200"/>
          </a:xfrm>
        </p:spPr>
        <p:txBody>
          <a:bodyPr/>
          <a:lstStyle/>
          <a:p>
            <a:pPr algn="ctr"/>
            <a:r>
              <a:rPr lang="en-US" dirty="0" smtClean="0"/>
              <a:t>Obsidian microblade</a:t>
            </a:r>
            <a:endParaRPr lang="en-US" dirty="0"/>
          </a:p>
        </p:txBody>
      </p:sp>
      <p:pic>
        <p:nvPicPr>
          <p:cNvPr id="4" name="Picture 4" descr="Again"/>
          <p:cNvPicPr>
            <a:picLocks noGrp="1" noChangeAspect="1" noChangeArrowheads="1"/>
          </p:cNvPicPr>
          <p:nvPr>
            <p:ph idx="1"/>
          </p:nvPr>
        </p:nvPicPr>
        <p:blipFill>
          <a:blip r:embed="rId2" cstate="screen"/>
          <a:srcRect/>
          <a:stretch>
            <a:fillRect/>
          </a:stretch>
        </p:blipFill>
        <p:spPr>
          <a:xfrm>
            <a:off x="1905000" y="1676400"/>
            <a:ext cx="5782733" cy="3883925"/>
          </a:xfrm>
          <a:noFill/>
          <a:ln/>
          <a:effectLst>
            <a:softEdge rad="63500"/>
          </a:effectLst>
        </p:spPr>
      </p:pic>
      <p:sp>
        <p:nvSpPr>
          <p:cNvPr id="5" name="Slide Number Placeholder 4"/>
          <p:cNvSpPr>
            <a:spLocks noGrp="1"/>
          </p:cNvSpPr>
          <p:nvPr>
            <p:ph type="sldNum" sz="quarter" idx="15"/>
          </p:nvPr>
        </p:nvSpPr>
        <p:spPr/>
        <p:txBody>
          <a:bodyPr/>
          <a:lstStyle/>
          <a:p>
            <a:fld id="{8A879866-70F5-4DCB-8677-D8E85944F337}" type="slidenum">
              <a:rPr lang="en-US" smtClean="0"/>
              <a:pPr/>
              <a:t>65</a:t>
            </a:fld>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B040030.JPG"/>
          <p:cNvPicPr>
            <a:picLocks noGrp="1" noChangeAspect="1"/>
          </p:cNvPicPr>
          <p:nvPr>
            <p:ph idx="1"/>
          </p:nvPr>
        </p:nvPicPr>
        <p:blipFill>
          <a:blip r:embed="rId2" cstate="screen"/>
          <a:stretch>
            <a:fillRect/>
          </a:stretch>
        </p:blipFill>
        <p:spPr>
          <a:xfrm>
            <a:off x="1828800" y="1524000"/>
            <a:ext cx="5791200" cy="4343400"/>
          </a:xfrm>
          <a:effectLst>
            <a:softEdge rad="63500"/>
          </a:effectLst>
        </p:spPr>
      </p:pic>
      <p:sp>
        <p:nvSpPr>
          <p:cNvPr id="3" name="Title 2"/>
          <p:cNvSpPr>
            <a:spLocks noGrp="1"/>
          </p:cNvSpPr>
          <p:nvPr>
            <p:ph type="title"/>
          </p:nvPr>
        </p:nvSpPr>
        <p:spPr>
          <a:xfrm>
            <a:off x="1066800" y="152400"/>
            <a:ext cx="7620000" cy="1219200"/>
          </a:xfrm>
        </p:spPr>
        <p:txBody>
          <a:bodyPr/>
          <a:lstStyle/>
          <a:p>
            <a:pPr algn="ctr"/>
            <a:r>
              <a:rPr lang="en-US" dirty="0" smtClean="0"/>
              <a:t>Projectile points</a:t>
            </a:r>
            <a:endParaRPr lang="en-US"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66</a:t>
            </a:fld>
            <a:endParaRPr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Rectangle 5"/>
          <p:cNvSpPr>
            <a:spLocks noGrp="1" noChangeArrowheads="1"/>
          </p:cNvSpPr>
          <p:nvPr>
            <p:ph type="title"/>
          </p:nvPr>
        </p:nvSpPr>
        <p:spPr>
          <a:xfrm>
            <a:off x="990600" y="533400"/>
            <a:ext cx="7696200" cy="608012"/>
          </a:xfrm>
        </p:spPr>
        <p:txBody>
          <a:bodyPr>
            <a:normAutofit fontScale="90000"/>
          </a:bodyPr>
          <a:lstStyle/>
          <a:p>
            <a:pPr algn="ctr"/>
            <a:r>
              <a:rPr lang="en-US" sz="4000" dirty="0" smtClean="0"/>
              <a:t>Large &amp; small projectile points</a:t>
            </a:r>
            <a:endParaRPr lang="en-US" sz="4000" dirty="0"/>
          </a:p>
        </p:txBody>
      </p:sp>
      <p:pic>
        <p:nvPicPr>
          <p:cNvPr id="33796" name="Picture 4" descr="GgSt-2 artifacts 004"/>
          <p:cNvPicPr>
            <a:picLocks noGrp="1" noChangeAspect="1" noChangeArrowheads="1"/>
          </p:cNvPicPr>
          <p:nvPr>
            <p:ph idx="1"/>
          </p:nvPr>
        </p:nvPicPr>
        <p:blipFill>
          <a:blip r:embed="rId2" cstate="screen"/>
          <a:srcRect/>
          <a:stretch>
            <a:fillRect/>
          </a:stretch>
        </p:blipFill>
        <p:spPr>
          <a:xfrm>
            <a:off x="1524000" y="1600200"/>
            <a:ext cx="6400800" cy="4267200"/>
          </a:xfrm>
          <a:noFill/>
          <a:ln/>
          <a:effectLst>
            <a:softEdge rad="63500"/>
          </a:effectLst>
        </p:spPr>
      </p:pic>
      <p:sp>
        <p:nvSpPr>
          <p:cNvPr id="4" name="Slide Number Placeholder 3"/>
          <p:cNvSpPr>
            <a:spLocks noGrp="1"/>
          </p:cNvSpPr>
          <p:nvPr>
            <p:ph type="sldNum" sz="quarter" idx="15"/>
          </p:nvPr>
        </p:nvSpPr>
        <p:spPr/>
        <p:txBody>
          <a:bodyPr/>
          <a:lstStyle/>
          <a:p>
            <a:fld id="{8A879866-70F5-4DCB-8677-D8E85944F337}" type="slidenum">
              <a:rPr lang="en-US" smtClean="0"/>
              <a:pPr/>
              <a:t>67</a:t>
            </a:fld>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762000" y="1295400"/>
            <a:ext cx="8229600" cy="12192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200" b="0" i="0" u="none" strike="noStrike" kern="1200" cap="none" spc="-100" normalizeH="0" baseline="0" noProof="0" dirty="0" smtClean="0">
                <a:ln w="3200">
                  <a:solidFill>
                    <a:schemeClr val="bg2">
                      <a:shade val="75000"/>
                      <a:alpha val="25000"/>
                    </a:schemeClr>
                  </a:solidFill>
                  <a:prstDash val="solid"/>
                  <a:round/>
                </a:ln>
                <a:solidFill>
                  <a:schemeClr val="tx2"/>
                </a:solidFill>
                <a:effectLst>
                  <a:innerShdw blurRad="50800" dist="25400" dir="13500000">
                    <a:prstClr val="black">
                      <a:alpha val="70000"/>
                    </a:prstClr>
                  </a:innerShdw>
                </a:effectLst>
                <a:uLnTx/>
                <a:uFillTx/>
                <a:latin typeface="+mj-lt"/>
                <a:ea typeface="+mj-ea"/>
                <a:cs typeface="+mj-cs"/>
              </a:rPr>
              <a:t>Ground stone &amp; pebble tool artifacts</a:t>
            </a:r>
            <a:endParaRPr kumimoji="0" lang="en-US" sz="4200" b="0" i="0" u="none" strike="noStrike" kern="1200" cap="none" spc="-100" normalizeH="0" baseline="0" noProof="0" dirty="0">
              <a:ln w="3200">
                <a:solidFill>
                  <a:schemeClr val="bg2">
                    <a:shade val="75000"/>
                    <a:alpha val="25000"/>
                  </a:schemeClr>
                </a:solidFill>
                <a:prstDash val="solid"/>
                <a:round/>
              </a:ln>
              <a:solidFill>
                <a:schemeClr val="tx2"/>
              </a:solidFill>
              <a:effectLst>
                <a:innerShdw blurRad="50800" dist="25400" dir="13500000">
                  <a:prstClr val="black">
                    <a:alpha val="70000"/>
                  </a:prstClr>
                </a:innerShdw>
              </a:effectLst>
              <a:uLnTx/>
              <a:uFillTx/>
              <a:latin typeface="+mj-lt"/>
              <a:ea typeface="+mj-ea"/>
              <a:cs typeface="+mj-cs"/>
            </a:endParaRPr>
          </a:p>
        </p:txBody>
      </p:sp>
      <p:cxnSp>
        <p:nvCxnSpPr>
          <p:cNvPr id="5" name="Straight Connector 4"/>
          <p:cNvCxnSpPr/>
          <p:nvPr/>
        </p:nvCxnSpPr>
        <p:spPr>
          <a:xfrm>
            <a:off x="914400" y="2133600"/>
            <a:ext cx="777240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p:txBody>
          <a:bodyPr/>
          <a:lstStyle/>
          <a:p>
            <a:fld id="{8A879866-70F5-4DCB-8677-D8E85944F337}" type="slidenum">
              <a:rPr lang="en-US" smtClean="0"/>
              <a:pPr/>
              <a:t>68</a:t>
            </a:fld>
            <a:endParaRPr lang="en-US"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2"/>
          <p:cNvSpPr>
            <a:spLocks noGrp="1" noChangeArrowheads="1"/>
          </p:cNvSpPr>
          <p:nvPr>
            <p:ph type="title"/>
          </p:nvPr>
        </p:nvSpPr>
        <p:spPr>
          <a:xfrm>
            <a:off x="685800" y="152400"/>
            <a:ext cx="8001000" cy="1219200"/>
          </a:xfrm>
        </p:spPr>
        <p:txBody>
          <a:bodyPr>
            <a:normAutofit/>
          </a:bodyPr>
          <a:lstStyle/>
          <a:p>
            <a:pPr algn="ctr"/>
            <a:r>
              <a:rPr lang="en-US" sz="3600" dirty="0"/>
              <a:t>Adze and mortar from Terrace</a:t>
            </a:r>
          </a:p>
        </p:txBody>
      </p:sp>
      <p:pic>
        <p:nvPicPr>
          <p:cNvPr id="296968" name="Picture 8" descr="adze Skeena"/>
          <p:cNvPicPr>
            <a:picLocks noGrp="1" noChangeAspect="1" noChangeArrowheads="1"/>
          </p:cNvPicPr>
          <p:nvPr>
            <p:ph sz="half" idx="1"/>
          </p:nvPr>
        </p:nvPicPr>
        <p:blipFill>
          <a:blip r:embed="rId2" cstate="screen"/>
          <a:srcRect/>
          <a:stretch>
            <a:fillRect/>
          </a:stretch>
        </p:blipFill>
        <p:spPr>
          <a:xfrm>
            <a:off x="781050" y="1600200"/>
            <a:ext cx="3390900" cy="4530725"/>
          </a:xfrm>
          <a:noFill/>
          <a:ln/>
          <a:effectLst>
            <a:softEdge rad="63500"/>
          </a:effectLst>
        </p:spPr>
      </p:pic>
      <p:pic>
        <p:nvPicPr>
          <p:cNvPr id="296969" name="Picture 9" descr="P9070006"/>
          <p:cNvPicPr>
            <a:picLocks noGrp="1" noChangeAspect="1" noChangeArrowheads="1"/>
          </p:cNvPicPr>
          <p:nvPr>
            <p:ph sz="half" idx="2"/>
          </p:nvPr>
        </p:nvPicPr>
        <p:blipFill>
          <a:blip r:embed="rId3" cstate="screen"/>
          <a:srcRect/>
          <a:stretch>
            <a:fillRect/>
          </a:stretch>
        </p:blipFill>
        <p:spPr>
          <a:xfrm>
            <a:off x="4967288" y="1600200"/>
            <a:ext cx="3398837" cy="4530725"/>
          </a:xfrm>
          <a:noFill/>
          <a:ln/>
          <a:effectLst>
            <a:softEdge rad="63500"/>
          </a:effectLst>
        </p:spPr>
      </p:pic>
      <p:sp>
        <p:nvSpPr>
          <p:cNvPr id="5" name="Slide Number Placeholder 4"/>
          <p:cNvSpPr>
            <a:spLocks noGrp="1"/>
          </p:cNvSpPr>
          <p:nvPr>
            <p:ph type="sldNum" sz="quarter" idx="12"/>
          </p:nvPr>
        </p:nvSpPr>
        <p:spPr/>
        <p:txBody>
          <a:bodyPr/>
          <a:lstStyle/>
          <a:p>
            <a:fld id="{8A879866-70F5-4DCB-8677-D8E85944F337}" type="slidenum">
              <a:rPr lang="en-US" smtClean="0"/>
              <a:pPr/>
              <a:t>69</a:t>
            </a:fld>
            <a:endParaRPr lang="en-US"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descr="WedgeOnGraph"/>
          <p:cNvPicPr>
            <a:picLocks noChangeAspect="1" noChangeArrowheads="1"/>
          </p:cNvPicPr>
          <p:nvPr/>
        </p:nvPicPr>
        <p:blipFill>
          <a:blip r:embed="rId2" cstate="screen"/>
          <a:srcRect/>
          <a:stretch>
            <a:fillRect/>
          </a:stretch>
        </p:blipFill>
        <p:spPr>
          <a:xfrm rot="16200000">
            <a:off x="2628609" y="723609"/>
            <a:ext cx="4343400" cy="5791782"/>
          </a:xfrm>
          <a:prstGeom prst="rect">
            <a:avLst/>
          </a:prstGeom>
          <a:noFill/>
          <a:ln/>
          <a:effectLst>
            <a:softEdge rad="127000"/>
          </a:effectLst>
        </p:spPr>
      </p:pic>
      <p:sp>
        <p:nvSpPr>
          <p:cNvPr id="6" name="Rectangle 2"/>
          <p:cNvSpPr txBox="1">
            <a:spLocks noChangeArrowheads="1"/>
          </p:cNvSpPr>
          <p:nvPr/>
        </p:nvSpPr>
        <p:spPr>
          <a:xfrm>
            <a:off x="1143000" y="685800"/>
            <a:ext cx="7620000" cy="762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100" normalizeH="0" baseline="0" noProof="0" dirty="0" smtClean="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uLnTx/>
                <a:uFillTx/>
                <a:latin typeface="+mj-lt"/>
                <a:ea typeface="+mj-ea"/>
                <a:cs typeface="+mj-cs"/>
              </a:rPr>
              <a:t>Wedge from Nautley Bridge</a:t>
            </a:r>
            <a:endParaRPr kumimoji="0" lang="en-US" sz="3600" b="0" i="0" u="none" strike="noStrike" kern="1200" cap="none" spc="-100" normalizeH="0" baseline="0" noProof="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uLnTx/>
              <a:uFillTx/>
              <a:latin typeface="+mj-lt"/>
              <a:ea typeface="+mj-ea"/>
              <a:cs typeface="+mj-cs"/>
            </a:endParaRPr>
          </a:p>
        </p:txBody>
      </p:sp>
      <p:sp>
        <p:nvSpPr>
          <p:cNvPr id="4" name="Slide Number Placeholder 3"/>
          <p:cNvSpPr>
            <a:spLocks noGrp="1"/>
          </p:cNvSpPr>
          <p:nvPr>
            <p:ph type="sldNum" sz="quarter" idx="12"/>
          </p:nvPr>
        </p:nvSpPr>
        <p:spPr/>
        <p:txBody>
          <a:bodyPr/>
          <a:lstStyle/>
          <a:p>
            <a:fld id="{8A879866-70F5-4DCB-8677-D8E85944F337}" type="slidenum">
              <a:rPr lang="en-US" smtClean="0"/>
              <a:pPr/>
              <a:t>70</a:t>
            </a:fld>
            <a:endParaRPr lang="en-US"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ebble 2.JPG"/>
          <p:cNvPicPr>
            <a:picLocks noGrp="1" noChangeAspect="1"/>
          </p:cNvPicPr>
          <p:nvPr>
            <p:ph idx="1"/>
          </p:nvPr>
        </p:nvPicPr>
        <p:blipFill>
          <a:blip r:embed="rId2" cstate="screen"/>
          <a:stretch>
            <a:fillRect/>
          </a:stretch>
        </p:blipFill>
        <p:spPr>
          <a:xfrm>
            <a:off x="1676400" y="1524000"/>
            <a:ext cx="6096000" cy="4572000"/>
          </a:xfrm>
          <a:effectLst>
            <a:softEdge rad="127000"/>
          </a:effectLst>
        </p:spPr>
      </p:pic>
      <p:sp>
        <p:nvSpPr>
          <p:cNvPr id="3" name="Title 2"/>
          <p:cNvSpPr>
            <a:spLocks noGrp="1"/>
          </p:cNvSpPr>
          <p:nvPr>
            <p:ph type="title"/>
          </p:nvPr>
        </p:nvSpPr>
        <p:spPr>
          <a:xfrm>
            <a:off x="1143000" y="533400"/>
            <a:ext cx="7543800" cy="838200"/>
          </a:xfrm>
        </p:spPr>
        <p:txBody>
          <a:bodyPr>
            <a:normAutofit/>
          </a:bodyPr>
          <a:lstStyle/>
          <a:p>
            <a:pPr algn="ctr"/>
            <a:r>
              <a:rPr lang="en-US" sz="3600" dirty="0" smtClean="0"/>
              <a:t>Pebble tools</a:t>
            </a:r>
            <a:endParaRPr lang="en-US" sz="3600"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71</a:t>
            </a:fld>
            <a:endParaRPr lang="en-US"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914400" y="1295400"/>
            <a:ext cx="8229600" cy="12192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200" b="0" i="0" u="none" strike="noStrike" kern="1200" cap="none" spc="-100" normalizeH="0" baseline="0" noProof="0" dirty="0" smtClean="0">
                <a:ln w="3200">
                  <a:solidFill>
                    <a:schemeClr val="bg2">
                      <a:shade val="75000"/>
                      <a:alpha val="25000"/>
                    </a:schemeClr>
                  </a:solidFill>
                  <a:prstDash val="solid"/>
                  <a:round/>
                </a:ln>
                <a:solidFill>
                  <a:schemeClr val="tx2"/>
                </a:solidFill>
                <a:effectLst>
                  <a:innerShdw blurRad="50800" dist="25400" dir="13500000">
                    <a:prstClr val="black">
                      <a:alpha val="70000"/>
                    </a:prstClr>
                  </a:innerShdw>
                </a:effectLst>
                <a:uLnTx/>
                <a:uFillTx/>
                <a:latin typeface="+mj-lt"/>
                <a:ea typeface="+mj-ea"/>
                <a:cs typeface="+mj-cs"/>
              </a:rPr>
              <a:t>Bone artifacts</a:t>
            </a:r>
            <a:endParaRPr kumimoji="0" lang="en-US" sz="4200" b="0" i="0" u="none" strike="noStrike" kern="1200" cap="none" spc="-100" normalizeH="0" baseline="0" noProof="0" dirty="0">
              <a:ln w="3200">
                <a:solidFill>
                  <a:schemeClr val="bg2">
                    <a:shade val="75000"/>
                    <a:alpha val="25000"/>
                  </a:schemeClr>
                </a:solidFill>
                <a:prstDash val="solid"/>
                <a:round/>
              </a:ln>
              <a:solidFill>
                <a:schemeClr val="tx2"/>
              </a:solidFill>
              <a:effectLst>
                <a:innerShdw blurRad="50800" dist="25400" dir="13500000">
                  <a:prstClr val="black">
                    <a:alpha val="70000"/>
                  </a:prstClr>
                </a:innerShdw>
              </a:effectLst>
              <a:uLnTx/>
              <a:uFillTx/>
              <a:latin typeface="+mj-lt"/>
              <a:ea typeface="+mj-ea"/>
              <a:cs typeface="+mj-cs"/>
            </a:endParaRPr>
          </a:p>
        </p:txBody>
      </p:sp>
      <p:cxnSp>
        <p:nvCxnSpPr>
          <p:cNvPr id="5" name="Straight Connector 4"/>
          <p:cNvCxnSpPr/>
          <p:nvPr/>
        </p:nvCxnSpPr>
        <p:spPr>
          <a:xfrm>
            <a:off x="914400" y="2133600"/>
            <a:ext cx="777240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p:txBody>
          <a:bodyPr/>
          <a:lstStyle/>
          <a:p>
            <a:fld id="{8A879866-70F5-4DCB-8677-D8E85944F337}" type="slidenum">
              <a:rPr lang="en-US" smtClean="0"/>
              <a:pPr/>
              <a:t>72</a:t>
            </a:fld>
            <a:endParaRPr 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xfrm>
            <a:off x="457200" y="277813"/>
            <a:ext cx="8229600" cy="788987"/>
          </a:xfrm>
        </p:spPr>
        <p:txBody>
          <a:bodyPr/>
          <a:lstStyle/>
          <a:p>
            <a:pPr algn="ctr"/>
            <a:r>
              <a:rPr lang="en-US" sz="4000" dirty="0"/>
              <a:t>Bone Artifacts</a:t>
            </a:r>
          </a:p>
        </p:txBody>
      </p:sp>
      <p:pic>
        <p:nvPicPr>
          <p:cNvPr id="247811" name="Picture 3" descr="Bone artifacts"/>
          <p:cNvPicPr>
            <a:picLocks noGrp="1" noChangeAspect="1" noChangeArrowheads="1"/>
          </p:cNvPicPr>
          <p:nvPr>
            <p:ph idx="1"/>
          </p:nvPr>
        </p:nvPicPr>
        <p:blipFill>
          <a:blip r:embed="rId2" cstate="screen"/>
          <a:srcRect/>
          <a:stretch>
            <a:fillRect/>
          </a:stretch>
        </p:blipFill>
        <p:spPr>
          <a:xfrm>
            <a:off x="762000" y="1073151"/>
            <a:ext cx="7086600" cy="5171698"/>
          </a:xfrm>
          <a:noFill/>
          <a:ln/>
          <a:effectLst>
            <a:softEdge rad="63500"/>
          </a:effectLst>
        </p:spPr>
      </p:pic>
      <p:sp>
        <p:nvSpPr>
          <p:cNvPr id="4" name="Slide Number Placeholder 3"/>
          <p:cNvSpPr>
            <a:spLocks noGrp="1"/>
          </p:cNvSpPr>
          <p:nvPr>
            <p:ph type="sldNum" sz="quarter" idx="15"/>
          </p:nvPr>
        </p:nvSpPr>
        <p:spPr/>
        <p:txBody>
          <a:bodyPr/>
          <a:lstStyle/>
          <a:p>
            <a:fld id="{8A879866-70F5-4DCB-8677-D8E85944F337}" type="slidenum">
              <a:rPr lang="en-US" smtClean="0"/>
              <a:pPr/>
              <a:t>73</a:t>
            </a:fld>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Quarry 012.jpg"/>
          <p:cNvPicPr>
            <a:picLocks noGrp="1" noChangeAspect="1"/>
          </p:cNvPicPr>
          <p:nvPr>
            <p:ph idx="1"/>
          </p:nvPr>
        </p:nvPicPr>
        <p:blipFill>
          <a:blip r:embed="rId2" cstate="screen"/>
          <a:stretch>
            <a:fillRect/>
          </a:stretch>
        </p:blipFill>
        <p:spPr>
          <a:xfrm>
            <a:off x="1755987" y="1828800"/>
            <a:ext cx="5559213" cy="3733800"/>
          </a:xfrm>
          <a:effectLst>
            <a:softEdge rad="63500"/>
          </a:effectLst>
        </p:spPr>
      </p:pic>
      <p:sp>
        <p:nvSpPr>
          <p:cNvPr id="3" name="Title 2"/>
          <p:cNvSpPr>
            <a:spLocks noGrp="1"/>
          </p:cNvSpPr>
          <p:nvPr>
            <p:ph type="title"/>
          </p:nvPr>
        </p:nvSpPr>
        <p:spPr>
          <a:xfrm>
            <a:off x="1143000" y="152400"/>
            <a:ext cx="7543800" cy="1219200"/>
          </a:xfrm>
        </p:spPr>
        <p:txBody>
          <a:bodyPr>
            <a:normAutofit/>
          </a:bodyPr>
          <a:lstStyle/>
          <a:p>
            <a:r>
              <a:rPr lang="en-US" sz="3600" dirty="0" smtClean="0"/>
              <a:t>Bone ornament surface find in </a:t>
            </a:r>
            <a:r>
              <a:rPr lang="en-US" sz="3600" dirty="0" err="1" smtClean="0"/>
              <a:t>cutblock</a:t>
            </a:r>
            <a:endParaRPr lang="en-US" sz="3600"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74</a:t>
            </a:fld>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914400" y="1295400"/>
            <a:ext cx="8229600" cy="12192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200" b="0" i="0" u="none" strike="noStrike" kern="1200" cap="none" spc="-100" normalizeH="0" baseline="0" noProof="0" dirty="0" smtClean="0">
                <a:ln w="3200">
                  <a:solidFill>
                    <a:schemeClr val="bg2">
                      <a:shade val="75000"/>
                      <a:alpha val="25000"/>
                    </a:schemeClr>
                  </a:solidFill>
                  <a:prstDash val="solid"/>
                  <a:round/>
                </a:ln>
                <a:solidFill>
                  <a:schemeClr val="tx2"/>
                </a:solidFill>
                <a:effectLst>
                  <a:innerShdw blurRad="50800" dist="25400" dir="13500000">
                    <a:prstClr val="black">
                      <a:alpha val="70000"/>
                    </a:prstClr>
                  </a:innerShdw>
                </a:effectLst>
                <a:uLnTx/>
                <a:uFillTx/>
                <a:latin typeface="+mj-lt"/>
                <a:ea typeface="+mj-ea"/>
                <a:cs typeface="+mj-cs"/>
              </a:rPr>
              <a:t>Other</a:t>
            </a:r>
            <a:r>
              <a:rPr kumimoji="0" lang="en-US" sz="4200" b="0" i="0" u="none" strike="noStrike" kern="1200" cap="none" spc="-100" normalizeH="0" noProof="0" dirty="0" smtClean="0">
                <a:ln w="3200">
                  <a:solidFill>
                    <a:schemeClr val="bg2">
                      <a:shade val="75000"/>
                      <a:alpha val="25000"/>
                    </a:schemeClr>
                  </a:solidFill>
                  <a:prstDash val="solid"/>
                  <a:round/>
                </a:ln>
                <a:solidFill>
                  <a:schemeClr val="tx2"/>
                </a:solidFill>
                <a:effectLst>
                  <a:innerShdw blurRad="50800" dist="25400" dir="13500000">
                    <a:prstClr val="black">
                      <a:alpha val="70000"/>
                    </a:prstClr>
                  </a:innerShdw>
                </a:effectLst>
                <a:uLnTx/>
                <a:uFillTx/>
                <a:latin typeface="+mj-lt"/>
                <a:ea typeface="+mj-ea"/>
                <a:cs typeface="+mj-cs"/>
              </a:rPr>
              <a:t> </a:t>
            </a:r>
            <a:r>
              <a:rPr kumimoji="0" lang="en-US" sz="4200" b="0" i="0" u="none" strike="noStrike" kern="1200" cap="none" spc="-100" normalizeH="0" baseline="0" noProof="0" dirty="0" smtClean="0">
                <a:ln w="3200">
                  <a:solidFill>
                    <a:schemeClr val="bg2">
                      <a:shade val="75000"/>
                      <a:alpha val="25000"/>
                    </a:schemeClr>
                  </a:solidFill>
                  <a:prstDash val="solid"/>
                  <a:round/>
                </a:ln>
                <a:solidFill>
                  <a:schemeClr val="tx2"/>
                </a:solidFill>
                <a:effectLst>
                  <a:innerShdw blurRad="50800" dist="25400" dir="13500000">
                    <a:prstClr val="black">
                      <a:alpha val="70000"/>
                    </a:prstClr>
                  </a:innerShdw>
                </a:effectLst>
                <a:uLnTx/>
                <a:uFillTx/>
                <a:latin typeface="+mj-lt"/>
                <a:ea typeface="+mj-ea"/>
                <a:cs typeface="+mj-cs"/>
              </a:rPr>
              <a:t>artifacts</a:t>
            </a:r>
            <a:endParaRPr kumimoji="0" lang="en-US" sz="4200" b="0" i="0" u="none" strike="noStrike" kern="1200" cap="none" spc="-100" normalizeH="0" baseline="0" noProof="0" dirty="0">
              <a:ln w="3200">
                <a:solidFill>
                  <a:schemeClr val="bg2">
                    <a:shade val="75000"/>
                    <a:alpha val="25000"/>
                  </a:schemeClr>
                </a:solidFill>
                <a:prstDash val="solid"/>
                <a:round/>
              </a:ln>
              <a:solidFill>
                <a:schemeClr val="tx2"/>
              </a:solidFill>
              <a:effectLst>
                <a:innerShdw blurRad="50800" dist="25400" dir="13500000">
                  <a:prstClr val="black">
                    <a:alpha val="70000"/>
                  </a:prstClr>
                </a:innerShdw>
              </a:effectLst>
              <a:uLnTx/>
              <a:uFillTx/>
              <a:latin typeface="+mj-lt"/>
              <a:ea typeface="+mj-ea"/>
              <a:cs typeface="+mj-cs"/>
            </a:endParaRPr>
          </a:p>
        </p:txBody>
      </p:sp>
      <p:cxnSp>
        <p:nvCxnSpPr>
          <p:cNvPr id="5" name="Straight Connector 4"/>
          <p:cNvCxnSpPr/>
          <p:nvPr/>
        </p:nvCxnSpPr>
        <p:spPr>
          <a:xfrm>
            <a:off x="914400" y="2133600"/>
            <a:ext cx="777240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p:txBody>
          <a:bodyPr/>
          <a:lstStyle/>
          <a:p>
            <a:fld id="{8A879866-70F5-4DCB-8677-D8E85944F337}" type="slidenum">
              <a:rPr lang="en-US" smtClean="0"/>
              <a:pPr/>
              <a:t>75</a:t>
            </a:fld>
            <a:endParaRPr lang="en-US"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4" descr="P7200018"/>
          <p:cNvPicPr>
            <a:picLocks noChangeAspect="1" noChangeArrowheads="1"/>
          </p:cNvPicPr>
          <p:nvPr/>
        </p:nvPicPr>
        <p:blipFill>
          <a:blip r:embed="rId2" cstate="screen"/>
          <a:srcRect/>
          <a:stretch>
            <a:fillRect/>
          </a:stretch>
        </p:blipFill>
        <p:spPr>
          <a:xfrm>
            <a:off x="5029200" y="1898913"/>
            <a:ext cx="3200400" cy="4221395"/>
          </a:xfrm>
          <a:prstGeom prst="rect">
            <a:avLst/>
          </a:prstGeom>
          <a:noFill/>
          <a:ln/>
          <a:effectLst>
            <a:softEdge rad="127000"/>
          </a:effectLst>
        </p:spPr>
      </p:pic>
      <p:sp>
        <p:nvSpPr>
          <p:cNvPr id="5" name="Rectangle 11"/>
          <p:cNvSpPr txBox="1">
            <a:spLocks noChangeArrowheads="1"/>
          </p:cNvSpPr>
          <p:nvPr/>
        </p:nvSpPr>
        <p:spPr>
          <a:xfrm>
            <a:off x="762000" y="685800"/>
            <a:ext cx="7924800" cy="960438"/>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100" normalizeH="0" baseline="0" noProof="0" dirty="0" smtClean="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uLnTx/>
                <a:uFillTx/>
                <a:latin typeface="+mj-lt"/>
                <a:ea typeface="+mj-ea"/>
                <a:cs typeface="+mj-cs"/>
              </a:rPr>
              <a:t>Ceramics (historic) and bone comb (pre-contact)</a:t>
            </a:r>
            <a:endParaRPr kumimoji="0" lang="en-US" sz="3200" b="0" i="0" u="none" strike="noStrike" kern="1200" cap="none" spc="-100" normalizeH="0" baseline="0" noProof="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uLnTx/>
              <a:uFillTx/>
              <a:latin typeface="+mj-lt"/>
              <a:ea typeface="+mj-ea"/>
              <a:cs typeface="+mj-cs"/>
            </a:endParaRPr>
          </a:p>
        </p:txBody>
      </p:sp>
      <p:pic>
        <p:nvPicPr>
          <p:cNvPr id="6" name="Picture 10" descr="P2160171"/>
          <p:cNvPicPr>
            <a:picLocks noChangeAspect="1" noChangeArrowheads="1"/>
          </p:cNvPicPr>
          <p:nvPr/>
        </p:nvPicPr>
        <p:blipFill>
          <a:blip r:embed="rId3" cstate="screen"/>
          <a:srcRect/>
          <a:stretch>
            <a:fillRect/>
          </a:stretch>
        </p:blipFill>
        <p:spPr>
          <a:xfrm>
            <a:off x="761999" y="2057400"/>
            <a:ext cx="3755189" cy="4038600"/>
          </a:xfrm>
          <a:prstGeom prst="rect">
            <a:avLst/>
          </a:prstGeom>
          <a:noFill/>
          <a:ln/>
          <a:effectLst>
            <a:softEdge rad="127000"/>
          </a:effectLst>
        </p:spPr>
      </p:pic>
      <p:sp>
        <p:nvSpPr>
          <p:cNvPr id="7" name="Slide Number Placeholder 6"/>
          <p:cNvSpPr>
            <a:spLocks noGrp="1"/>
          </p:cNvSpPr>
          <p:nvPr>
            <p:ph type="sldNum" sz="quarter" idx="12"/>
          </p:nvPr>
        </p:nvSpPr>
        <p:spPr/>
        <p:txBody>
          <a:bodyPr/>
          <a:lstStyle/>
          <a:p>
            <a:fld id="{8A879866-70F5-4DCB-8677-D8E85944F337}" type="slidenum">
              <a:rPr lang="en-US" smtClean="0"/>
              <a:pPr/>
              <a:t>76</a:t>
            </a:fld>
            <a:endParaRPr lang="en-US"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72" name="Rectangle 8"/>
          <p:cNvSpPr>
            <a:spLocks noGrp="1" noChangeArrowheads="1"/>
          </p:cNvSpPr>
          <p:nvPr>
            <p:ph type="title"/>
          </p:nvPr>
        </p:nvSpPr>
        <p:spPr>
          <a:xfrm>
            <a:off x="457200" y="277813"/>
            <a:ext cx="8229600" cy="636587"/>
          </a:xfrm>
        </p:spPr>
        <p:txBody>
          <a:bodyPr>
            <a:normAutofit fontScale="90000"/>
          </a:bodyPr>
          <a:lstStyle/>
          <a:p>
            <a:pPr algn="ctr"/>
            <a:r>
              <a:rPr lang="en-US" sz="3600" dirty="0">
                <a:effectLst/>
              </a:rPr>
              <a:t>Interesting </a:t>
            </a:r>
            <a:r>
              <a:rPr lang="en-US" sz="3600" dirty="0" smtClean="0">
                <a:effectLst/>
              </a:rPr>
              <a:t>Artifacts</a:t>
            </a:r>
            <a:endParaRPr lang="en-US" sz="3600" dirty="0">
              <a:effectLst/>
            </a:endParaRPr>
          </a:p>
        </p:txBody>
      </p:sp>
      <p:pic>
        <p:nvPicPr>
          <p:cNvPr id="62468" name="Picture 4" descr="Metal and beads"/>
          <p:cNvPicPr>
            <a:picLocks noGrp="1" noChangeAspect="1" noChangeArrowheads="1"/>
          </p:cNvPicPr>
          <p:nvPr>
            <p:ph sz="half" idx="1"/>
          </p:nvPr>
        </p:nvPicPr>
        <p:blipFill>
          <a:blip r:embed="rId2" cstate="screen"/>
          <a:srcRect/>
          <a:stretch>
            <a:fillRect/>
          </a:stretch>
        </p:blipFill>
        <p:spPr>
          <a:xfrm>
            <a:off x="533400" y="1219200"/>
            <a:ext cx="3622675" cy="5257800"/>
          </a:xfrm>
          <a:noFill/>
          <a:ln/>
          <a:effectLst>
            <a:softEdge rad="127000"/>
          </a:effectLst>
        </p:spPr>
      </p:pic>
      <p:pic>
        <p:nvPicPr>
          <p:cNvPr id="62471" name="Picture 7" descr="Charm, handle, labret, abraders"/>
          <p:cNvPicPr>
            <a:picLocks noGrp="1" noChangeAspect="1" noChangeArrowheads="1"/>
          </p:cNvPicPr>
          <p:nvPr>
            <p:ph sz="half" idx="2"/>
          </p:nvPr>
        </p:nvPicPr>
        <p:blipFill>
          <a:blip r:embed="rId3" cstate="screen"/>
          <a:srcRect/>
          <a:stretch>
            <a:fillRect/>
          </a:stretch>
        </p:blipFill>
        <p:spPr>
          <a:xfrm>
            <a:off x="4495800" y="1219200"/>
            <a:ext cx="4284663" cy="5257800"/>
          </a:xfrm>
          <a:noFill/>
          <a:ln/>
          <a:effectLst>
            <a:softEdge rad="127000"/>
          </a:effectLst>
        </p:spPr>
      </p:pic>
      <p:sp>
        <p:nvSpPr>
          <p:cNvPr id="5" name="Slide Number Placeholder 4"/>
          <p:cNvSpPr>
            <a:spLocks noGrp="1"/>
          </p:cNvSpPr>
          <p:nvPr>
            <p:ph type="sldNum" sz="quarter" idx="12"/>
          </p:nvPr>
        </p:nvSpPr>
        <p:spPr/>
        <p:txBody>
          <a:bodyPr/>
          <a:lstStyle/>
          <a:p>
            <a:fld id="{8A879866-70F5-4DCB-8677-D8E85944F337}" type="slidenum">
              <a:rPr lang="en-US" smtClean="0"/>
              <a:pPr/>
              <a:t>77</a:t>
            </a:fld>
            <a:endParaRPr lang="en-US"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65" name="Picture 5" descr="P7200007"/>
          <p:cNvPicPr>
            <a:picLocks noGrp="1" noChangeAspect="1" noChangeArrowheads="1"/>
          </p:cNvPicPr>
          <p:nvPr>
            <p:ph/>
          </p:nvPr>
        </p:nvPicPr>
        <p:blipFill>
          <a:blip r:embed="rId2" cstate="screen"/>
          <a:srcRect/>
          <a:stretch>
            <a:fillRect/>
          </a:stretch>
        </p:blipFill>
        <p:spPr>
          <a:xfrm>
            <a:off x="1600200" y="1524000"/>
            <a:ext cx="6400800" cy="4800600"/>
          </a:xfrm>
          <a:noFill/>
          <a:ln/>
          <a:effectLst>
            <a:softEdge rad="127000"/>
          </a:effectLst>
        </p:spPr>
      </p:pic>
      <p:sp>
        <p:nvSpPr>
          <p:cNvPr id="4" name="Rectangle 8"/>
          <p:cNvSpPr txBox="1">
            <a:spLocks noChangeArrowheads="1"/>
          </p:cNvSpPr>
          <p:nvPr/>
        </p:nvSpPr>
        <p:spPr>
          <a:xfrm>
            <a:off x="533400" y="506413"/>
            <a:ext cx="8229600" cy="636587"/>
          </a:xfrm>
          <a:prstGeom prst="rect">
            <a:avLst/>
          </a:prstGeom>
        </p:spPr>
        <p:txBody>
          <a:bodyPr vert="horz">
            <a:noAutofit/>
          </a:bodyPr>
          <a:lstStyle/>
          <a:p>
            <a:pPr marL="274320" marR="0" lvl="0" indent="-274320" algn="ctr" defTabSz="914400" rtl="0" eaLnBrk="1" fontAlgn="auto" latinLnBrk="0" hangingPunct="1">
              <a:lnSpc>
                <a:spcPct val="100000"/>
              </a:lnSpc>
              <a:spcBef>
                <a:spcPts val="600"/>
              </a:spcBef>
              <a:spcAft>
                <a:spcPts val="0"/>
              </a:spcAft>
              <a:buClr>
                <a:schemeClr val="accent2"/>
              </a:buClr>
              <a:buSzPct val="85000"/>
              <a:tabLst/>
              <a:defRPr/>
            </a:pPr>
            <a:r>
              <a:rPr kumimoji="0" lang="en-US" sz="3200" i="0" u="none" strike="noStrike" kern="1200" cap="none" spc="0" normalizeH="0" baseline="0" noProof="0" dirty="0" smtClean="0">
                <a:ln>
                  <a:noFill/>
                </a:ln>
                <a:solidFill>
                  <a:schemeClr val="tx1">
                    <a:lumMod val="95000"/>
                  </a:schemeClr>
                </a:solidFill>
                <a:effectLst/>
                <a:uLnTx/>
                <a:uFillTx/>
                <a:latin typeface="+mj-lt"/>
                <a:ea typeface="+mn-ea"/>
                <a:cs typeface="+mn-cs"/>
              </a:rPr>
              <a:t>Trade beads &amp; metal artifacts</a:t>
            </a:r>
            <a:endParaRPr kumimoji="0" lang="en-US" sz="3200" i="0" u="none" strike="noStrike" kern="1200" cap="none" spc="0" normalizeH="0" baseline="0" noProof="0" dirty="0">
              <a:ln>
                <a:noFill/>
              </a:ln>
              <a:solidFill>
                <a:schemeClr val="tx1">
                  <a:lumMod val="95000"/>
                </a:schemeClr>
              </a:solidFill>
              <a:effectLst/>
              <a:uLnTx/>
              <a:uFillTx/>
              <a:latin typeface="+mj-lt"/>
              <a:ea typeface="+mn-ea"/>
              <a:cs typeface="+mn-cs"/>
            </a:endParaRPr>
          </a:p>
        </p:txBody>
      </p:sp>
      <p:sp>
        <p:nvSpPr>
          <p:cNvPr id="5" name="Slide Number Placeholder 4"/>
          <p:cNvSpPr>
            <a:spLocks noGrp="1"/>
          </p:cNvSpPr>
          <p:nvPr>
            <p:ph type="sldNum" sz="quarter" idx="12"/>
          </p:nvPr>
        </p:nvSpPr>
        <p:spPr/>
        <p:txBody>
          <a:bodyPr/>
          <a:lstStyle/>
          <a:p>
            <a:fld id="{34EB13F6-E514-426A-9D1F-BCCA5DC2B7B6}" type="slidenum">
              <a:rPr lang="en-US" smtClean="0"/>
              <a:pPr/>
              <a:t>78</a:t>
            </a:fld>
            <a:endParaRPr 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hell midden 1.JPG"/>
          <p:cNvPicPr>
            <a:picLocks noGrp="1" noChangeAspect="1"/>
          </p:cNvPicPr>
          <p:nvPr>
            <p:ph idx="1"/>
          </p:nvPr>
        </p:nvPicPr>
        <p:blipFill>
          <a:blip r:embed="rId2" cstate="screen"/>
          <a:stretch>
            <a:fillRect/>
          </a:stretch>
        </p:blipFill>
        <p:spPr>
          <a:xfrm>
            <a:off x="1524000" y="1676400"/>
            <a:ext cx="6488289" cy="4343400"/>
          </a:xfrm>
          <a:effectLst>
            <a:softEdge rad="63500"/>
          </a:effectLst>
        </p:spPr>
      </p:pic>
      <p:sp>
        <p:nvSpPr>
          <p:cNvPr id="3" name="Title 2"/>
          <p:cNvSpPr>
            <a:spLocks noGrp="1"/>
          </p:cNvSpPr>
          <p:nvPr>
            <p:ph type="title"/>
          </p:nvPr>
        </p:nvSpPr>
        <p:spPr/>
        <p:txBody>
          <a:bodyPr/>
          <a:lstStyle/>
          <a:p>
            <a:pPr algn="ctr"/>
            <a:r>
              <a:rPr lang="en-US" dirty="0" smtClean="0"/>
              <a:t>Shell </a:t>
            </a:r>
            <a:r>
              <a:rPr lang="en-US" dirty="0" err="1" smtClean="0"/>
              <a:t>midden</a:t>
            </a:r>
            <a:endParaRPr lang="en-US"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79</a:t>
            </a:fld>
            <a:endParaRPr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heel midden 1 closeup.JPG"/>
          <p:cNvPicPr>
            <a:picLocks noGrp="1" noChangeAspect="1"/>
          </p:cNvPicPr>
          <p:nvPr>
            <p:ph idx="1"/>
          </p:nvPr>
        </p:nvPicPr>
        <p:blipFill>
          <a:blip r:embed="rId2" cstate="screen"/>
          <a:stretch>
            <a:fillRect/>
          </a:stretch>
        </p:blipFill>
        <p:spPr>
          <a:xfrm>
            <a:off x="1371600" y="1752600"/>
            <a:ext cx="6539089" cy="4377407"/>
          </a:xfrm>
          <a:effectLst>
            <a:softEdge rad="63500"/>
          </a:effectLst>
        </p:spPr>
      </p:pic>
      <p:sp>
        <p:nvSpPr>
          <p:cNvPr id="3" name="Title 2"/>
          <p:cNvSpPr>
            <a:spLocks noGrp="1"/>
          </p:cNvSpPr>
          <p:nvPr>
            <p:ph type="title"/>
          </p:nvPr>
        </p:nvSpPr>
        <p:spPr/>
        <p:txBody>
          <a:bodyPr/>
          <a:lstStyle/>
          <a:p>
            <a:pPr algn="ctr"/>
            <a:r>
              <a:rPr lang="en-US" dirty="0" smtClean="0"/>
              <a:t>Shell </a:t>
            </a:r>
            <a:r>
              <a:rPr lang="en-US" dirty="0" err="1" smtClean="0"/>
              <a:t>midden</a:t>
            </a:r>
            <a:endParaRPr lang="en-US"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80</a:t>
            </a:fld>
            <a:endParaRPr lang="en-US"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685800" y="3200400"/>
            <a:ext cx="8229600" cy="9144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100" normalizeH="0" baseline="0" noProof="0" dirty="0" smtClean="0">
                <a:ln w="3200">
                  <a:solidFill>
                    <a:schemeClr val="bg2">
                      <a:shade val="75000"/>
                      <a:alpha val="25000"/>
                    </a:schemeClr>
                  </a:solidFill>
                  <a:prstDash val="solid"/>
                  <a:round/>
                </a:ln>
                <a:solidFill>
                  <a:schemeClr val="tx2"/>
                </a:solidFill>
                <a:effectLst>
                  <a:innerShdw blurRad="50800" dist="25400" dir="13500000">
                    <a:prstClr val="black">
                      <a:alpha val="70000"/>
                    </a:prstClr>
                  </a:innerShdw>
                </a:effectLst>
                <a:uLnTx/>
                <a:uFillTx/>
                <a:latin typeface="+mj-lt"/>
                <a:ea typeface="+mj-ea"/>
                <a:cs typeface="+mj-cs"/>
              </a:rPr>
              <a:t>Archaeological  Contexts &amp; Recovery Methods</a:t>
            </a:r>
            <a:endParaRPr kumimoji="0" lang="en-US" sz="3600" b="0" i="0" u="none" strike="noStrike" kern="1200" cap="none" spc="-100" normalizeH="0" baseline="0" noProof="0" dirty="0">
              <a:ln w="3200">
                <a:solidFill>
                  <a:schemeClr val="bg2">
                    <a:shade val="75000"/>
                    <a:alpha val="25000"/>
                  </a:schemeClr>
                </a:solidFill>
                <a:prstDash val="solid"/>
                <a:round/>
              </a:ln>
              <a:solidFill>
                <a:schemeClr val="tx2"/>
              </a:solidFill>
              <a:effectLst>
                <a:innerShdw blurRad="50800" dist="25400" dir="13500000">
                  <a:prstClr val="black">
                    <a:alpha val="70000"/>
                  </a:prstClr>
                </a:innerShdw>
              </a:effectLst>
              <a:uLnTx/>
              <a:uFillTx/>
              <a:latin typeface="+mj-lt"/>
              <a:ea typeface="+mj-ea"/>
              <a:cs typeface="+mj-cs"/>
            </a:endParaRPr>
          </a:p>
        </p:txBody>
      </p:sp>
      <p:cxnSp>
        <p:nvCxnSpPr>
          <p:cNvPr id="5" name="Straight Connector 4"/>
          <p:cNvCxnSpPr/>
          <p:nvPr/>
        </p:nvCxnSpPr>
        <p:spPr>
          <a:xfrm>
            <a:off x="762000" y="4495800"/>
            <a:ext cx="769620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p:txBody>
          <a:bodyPr/>
          <a:lstStyle/>
          <a:p>
            <a:fld id="{34EB13F6-E514-426A-9D1F-BCCA5DC2B7B6}" type="slidenum">
              <a:rPr lang="en-US" smtClean="0"/>
              <a:pPr/>
              <a:t>81</a:t>
            </a:fld>
            <a:endParaRPr lang="en-US"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SC_3189.JPG"/>
          <p:cNvPicPr>
            <a:picLocks noGrp="1" noChangeAspect="1"/>
          </p:cNvPicPr>
          <p:nvPr>
            <p:ph idx="1"/>
          </p:nvPr>
        </p:nvPicPr>
        <p:blipFill>
          <a:blip r:embed="rId2" cstate="screen"/>
          <a:stretch>
            <a:fillRect/>
          </a:stretch>
        </p:blipFill>
        <p:spPr>
          <a:xfrm>
            <a:off x="1676400" y="1905000"/>
            <a:ext cx="6234289" cy="4173367"/>
          </a:xfrm>
          <a:effectLst>
            <a:softEdge rad="63500"/>
          </a:effectLst>
        </p:spPr>
      </p:pic>
      <p:sp>
        <p:nvSpPr>
          <p:cNvPr id="3" name="Title 2"/>
          <p:cNvSpPr>
            <a:spLocks noGrp="1"/>
          </p:cNvSpPr>
          <p:nvPr>
            <p:ph type="title"/>
          </p:nvPr>
        </p:nvSpPr>
        <p:spPr/>
        <p:txBody>
          <a:bodyPr>
            <a:normAutofit/>
          </a:bodyPr>
          <a:lstStyle/>
          <a:p>
            <a:pPr algn="ctr"/>
            <a:r>
              <a:rPr lang="en-US" sz="3600" dirty="0" smtClean="0"/>
              <a:t>Surface Inspection</a:t>
            </a:r>
            <a:endParaRPr lang="en-US" sz="3600"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82</a:t>
            </a:fld>
            <a:endParaRPr lang="en-US"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0" y="152400"/>
            <a:ext cx="7772400" cy="1219200"/>
          </a:xfrm>
        </p:spPr>
        <p:txBody>
          <a:bodyPr>
            <a:normAutofit/>
          </a:bodyPr>
          <a:lstStyle/>
          <a:p>
            <a:pPr algn="ctr"/>
            <a:r>
              <a:rPr lang="en-US" sz="3600" dirty="0" smtClean="0"/>
              <a:t>Surface finds</a:t>
            </a:r>
            <a:endParaRPr lang="en-US" sz="3600" dirty="0"/>
          </a:p>
        </p:txBody>
      </p:sp>
      <p:pic>
        <p:nvPicPr>
          <p:cNvPr id="9" name="Content Placeholder 8" descr="Large tool on surface north side of lake Amazay F2.JPG"/>
          <p:cNvPicPr>
            <a:picLocks noGrp="1" noChangeAspect="1"/>
          </p:cNvPicPr>
          <p:nvPr>
            <p:ph sz="half" idx="2"/>
          </p:nvPr>
        </p:nvPicPr>
        <p:blipFill>
          <a:blip r:embed="rId2" cstate="screen"/>
          <a:stretch>
            <a:fillRect/>
          </a:stretch>
        </p:blipFill>
        <p:spPr>
          <a:xfrm rot="5400000">
            <a:off x="4305300" y="2247900"/>
            <a:ext cx="4572000" cy="3429000"/>
          </a:xfrm>
          <a:effectLst>
            <a:softEdge rad="127000"/>
          </a:effectLst>
        </p:spPr>
      </p:pic>
      <p:pic>
        <p:nvPicPr>
          <p:cNvPr id="11" name="Content Placeholder 10" descr="FjSf-44 surface.jpg"/>
          <p:cNvPicPr>
            <a:picLocks noGrp="1" noChangeAspect="1"/>
          </p:cNvPicPr>
          <p:nvPr>
            <p:ph sz="half" idx="1"/>
          </p:nvPr>
        </p:nvPicPr>
        <p:blipFill>
          <a:blip r:embed="rId3" cstate="screen"/>
          <a:stretch>
            <a:fillRect/>
          </a:stretch>
        </p:blipFill>
        <p:spPr>
          <a:xfrm rot="5400000">
            <a:off x="609600" y="2438400"/>
            <a:ext cx="4571999" cy="3048000"/>
          </a:xfrm>
          <a:effectLst>
            <a:softEdge rad="127000"/>
          </a:effectLst>
        </p:spPr>
      </p:pic>
      <p:sp>
        <p:nvSpPr>
          <p:cNvPr id="5" name="Slide Number Placeholder 4"/>
          <p:cNvSpPr>
            <a:spLocks noGrp="1"/>
          </p:cNvSpPr>
          <p:nvPr>
            <p:ph type="sldNum" sz="quarter" idx="12"/>
          </p:nvPr>
        </p:nvSpPr>
        <p:spPr/>
        <p:txBody>
          <a:bodyPr/>
          <a:lstStyle/>
          <a:p>
            <a:fld id="{8A879866-70F5-4DCB-8677-D8E85944F337}" type="slidenum">
              <a:rPr lang="en-US" smtClean="0"/>
              <a:pPr/>
              <a:t>83</a:t>
            </a:fld>
            <a:endParaRPr lang="en-US"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40" name="Rectangle 4"/>
          <p:cNvSpPr>
            <a:spLocks noGrp="1" noChangeArrowheads="1"/>
          </p:cNvSpPr>
          <p:nvPr>
            <p:ph type="title"/>
          </p:nvPr>
        </p:nvSpPr>
        <p:spPr>
          <a:xfrm>
            <a:off x="1219200" y="152400"/>
            <a:ext cx="7467600" cy="1219200"/>
          </a:xfrm>
        </p:spPr>
        <p:txBody>
          <a:bodyPr/>
          <a:lstStyle/>
          <a:p>
            <a:pPr algn="ctr"/>
            <a:r>
              <a:rPr lang="en-US" dirty="0"/>
              <a:t>Excavation trench</a:t>
            </a:r>
          </a:p>
        </p:txBody>
      </p:sp>
      <p:pic>
        <p:nvPicPr>
          <p:cNvPr id="5" name="Content Placeholder 4" descr="SFB excavation 016.jpg"/>
          <p:cNvPicPr>
            <a:picLocks noGrp="1" noChangeAspect="1"/>
          </p:cNvPicPr>
          <p:nvPr>
            <p:ph idx="1"/>
          </p:nvPr>
        </p:nvPicPr>
        <p:blipFill>
          <a:blip r:embed="rId2" cstate="screen"/>
          <a:stretch>
            <a:fillRect/>
          </a:stretch>
        </p:blipFill>
        <p:spPr>
          <a:xfrm>
            <a:off x="1523999" y="1524000"/>
            <a:ext cx="6096001" cy="4572000"/>
          </a:xfrm>
          <a:effectLst>
            <a:softEdge rad="63500"/>
          </a:effectLst>
        </p:spPr>
      </p:pic>
      <p:sp>
        <p:nvSpPr>
          <p:cNvPr id="4" name="Slide Number Placeholder 3"/>
          <p:cNvSpPr>
            <a:spLocks noGrp="1"/>
          </p:cNvSpPr>
          <p:nvPr>
            <p:ph type="sldNum" sz="quarter" idx="15"/>
          </p:nvPr>
        </p:nvSpPr>
        <p:spPr/>
        <p:txBody>
          <a:bodyPr/>
          <a:lstStyle/>
          <a:p>
            <a:fld id="{8A879866-70F5-4DCB-8677-D8E85944F337}" type="slidenum">
              <a:rPr lang="en-US" smtClean="0"/>
              <a:pPr/>
              <a:t>84</a:t>
            </a:fld>
            <a:endParaRPr lang="en-US"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700" dirty="0" smtClean="0">
                <a:solidFill>
                  <a:schemeClr val="tx2"/>
                </a:solidFill>
              </a:rPr>
              <a:t>The basic geological principal of </a:t>
            </a:r>
            <a:r>
              <a:rPr lang="en-US" sz="2700" i="1" dirty="0" smtClean="0">
                <a:solidFill>
                  <a:schemeClr val="tx2"/>
                </a:solidFill>
              </a:rPr>
              <a:t>stratification</a:t>
            </a:r>
            <a:r>
              <a:rPr lang="en-US" sz="2700" dirty="0" smtClean="0">
                <a:solidFill>
                  <a:schemeClr val="tx2"/>
                </a:solidFill>
              </a:rPr>
              <a:t> applies to archaeological sites  </a:t>
            </a:r>
            <a:endParaRPr lang="en-US" dirty="0">
              <a:solidFill>
                <a:schemeClr val="tx2"/>
              </a:solidFill>
            </a:endParaRPr>
          </a:p>
        </p:txBody>
      </p:sp>
      <p:pic>
        <p:nvPicPr>
          <p:cNvPr id="4" name="Picture 4" descr="profile"/>
          <p:cNvPicPr>
            <a:picLocks noGrp="1" noChangeAspect="1" noChangeArrowheads="1"/>
          </p:cNvPicPr>
          <p:nvPr>
            <p:ph idx="1"/>
          </p:nvPr>
        </p:nvPicPr>
        <p:blipFill>
          <a:blip r:embed="rId2" cstate="screen"/>
          <a:srcRect/>
          <a:stretch>
            <a:fillRect/>
          </a:stretch>
        </p:blipFill>
        <p:spPr>
          <a:xfrm>
            <a:off x="457200" y="1799029"/>
            <a:ext cx="8229600" cy="4021941"/>
          </a:xfrm>
          <a:noFill/>
          <a:ln/>
          <a:effectLst>
            <a:softEdge rad="31750"/>
          </a:effectLst>
        </p:spPr>
      </p:pic>
      <p:sp>
        <p:nvSpPr>
          <p:cNvPr id="5" name="Slide Number Placeholder 4"/>
          <p:cNvSpPr>
            <a:spLocks noGrp="1"/>
          </p:cNvSpPr>
          <p:nvPr>
            <p:ph type="sldNum" sz="quarter" idx="15"/>
          </p:nvPr>
        </p:nvSpPr>
        <p:spPr/>
        <p:txBody>
          <a:bodyPr/>
          <a:lstStyle/>
          <a:p>
            <a:fld id="{8A879866-70F5-4DCB-8677-D8E85944F337}" type="slidenum">
              <a:rPr lang="en-US" smtClean="0"/>
              <a:pPr/>
              <a:t>85</a:t>
            </a:fld>
            <a:endParaRPr lang="en-US"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subTitle" idx="1"/>
          </p:nvPr>
        </p:nvSpPr>
        <p:spPr/>
        <p:txBody>
          <a:bodyPr/>
          <a:lstStyle/>
          <a:p>
            <a:r>
              <a:rPr lang="en-US" dirty="0" smtClean="0"/>
              <a:t>Cache pits, house pits &amp; roasting pits</a:t>
            </a:r>
            <a:endParaRPr lang="en-US" dirty="0"/>
          </a:p>
        </p:txBody>
      </p:sp>
      <p:sp>
        <p:nvSpPr>
          <p:cNvPr id="2" name="Title 1"/>
          <p:cNvSpPr>
            <a:spLocks noGrp="1"/>
          </p:cNvSpPr>
          <p:nvPr>
            <p:ph type="ctrTitle"/>
          </p:nvPr>
        </p:nvSpPr>
        <p:spPr/>
        <p:txBody>
          <a:bodyPr/>
          <a:lstStyle/>
          <a:p>
            <a:r>
              <a:rPr lang="en-US" dirty="0" smtClean="0"/>
              <a:t>Cultural Depressions</a:t>
            </a:r>
            <a:endParaRPr lang="en-US" dirty="0"/>
          </a:p>
        </p:txBody>
      </p:sp>
      <p:sp>
        <p:nvSpPr>
          <p:cNvPr id="4" name="Slide Number Placeholder 3"/>
          <p:cNvSpPr>
            <a:spLocks noGrp="1"/>
          </p:cNvSpPr>
          <p:nvPr>
            <p:ph type="sldNum" sz="quarter" idx="11"/>
          </p:nvPr>
        </p:nvSpPr>
        <p:spPr/>
        <p:txBody>
          <a:bodyPr/>
          <a:lstStyle/>
          <a:p>
            <a:fld id="{8A879866-70F5-4DCB-8677-D8E85944F337}" type="slidenum">
              <a:rPr lang="en-US" smtClean="0"/>
              <a:pPr/>
              <a:t>86</a:t>
            </a:fld>
            <a:endParaRPr lang="en-US"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43000" y="457200"/>
            <a:ext cx="7543800" cy="914400"/>
          </a:xfrm>
        </p:spPr>
        <p:txBody>
          <a:bodyPr>
            <a:normAutofit/>
          </a:bodyPr>
          <a:lstStyle/>
          <a:p>
            <a:pPr algn="ctr"/>
            <a:r>
              <a:rPr lang="en-US" sz="3600" dirty="0" smtClean="0"/>
              <a:t>Structure of a cache pit</a:t>
            </a:r>
            <a:endParaRPr lang="en-US" sz="3600" dirty="0"/>
          </a:p>
        </p:txBody>
      </p:sp>
      <p:pic>
        <p:nvPicPr>
          <p:cNvPr id="4" name="Picture 4" descr="Cache pit"/>
          <p:cNvPicPr>
            <a:picLocks noGrp="1" noChangeAspect="1" noChangeArrowheads="1"/>
          </p:cNvPicPr>
          <p:nvPr>
            <p:ph idx="1"/>
          </p:nvPr>
        </p:nvPicPr>
        <p:blipFill>
          <a:blip r:embed="rId2" cstate="screen"/>
          <a:srcRect/>
          <a:stretch>
            <a:fillRect/>
          </a:stretch>
        </p:blipFill>
        <p:spPr>
          <a:xfrm>
            <a:off x="1295400" y="1752600"/>
            <a:ext cx="6500294" cy="4267200"/>
          </a:xfrm>
          <a:noFill/>
          <a:ln/>
          <a:effectLst>
            <a:softEdge rad="31750"/>
          </a:effectLst>
        </p:spPr>
      </p:pic>
      <p:sp>
        <p:nvSpPr>
          <p:cNvPr id="5" name="Slide Number Placeholder 4"/>
          <p:cNvSpPr>
            <a:spLocks noGrp="1"/>
          </p:cNvSpPr>
          <p:nvPr>
            <p:ph type="sldNum" sz="quarter" idx="15"/>
          </p:nvPr>
        </p:nvSpPr>
        <p:spPr/>
        <p:txBody>
          <a:bodyPr/>
          <a:lstStyle/>
          <a:p>
            <a:fld id="{8A879866-70F5-4DCB-8677-D8E85944F337}" type="slidenum">
              <a:rPr lang="en-US" smtClean="0"/>
              <a:pPr/>
              <a:t>87</a:t>
            </a:fld>
            <a:endParaRPr lang="en-US"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nSpc>
                <a:spcPct val="80000"/>
              </a:lnSpc>
            </a:pPr>
            <a:r>
              <a:rPr lang="en-US" sz="2400" dirty="0" smtClean="0"/>
              <a:t>Relatively uniform appearance (round, oval or rectangular)</a:t>
            </a:r>
          </a:p>
          <a:p>
            <a:pPr>
              <a:lnSpc>
                <a:spcPct val="80000"/>
              </a:lnSpc>
            </a:pPr>
            <a:r>
              <a:rPr lang="en-US" sz="2400" dirty="0" smtClean="0"/>
              <a:t>A berm or rim may be present around the outer edge (not just one side)</a:t>
            </a:r>
          </a:p>
          <a:p>
            <a:pPr>
              <a:lnSpc>
                <a:spcPct val="80000"/>
              </a:lnSpc>
            </a:pPr>
            <a:r>
              <a:rPr lang="en-US" sz="2400" dirty="0" smtClean="0"/>
              <a:t>A rounded or bowled bottom as opposed to a flat one</a:t>
            </a:r>
          </a:p>
          <a:p>
            <a:pPr>
              <a:lnSpc>
                <a:spcPct val="80000"/>
              </a:lnSpc>
            </a:pPr>
            <a:r>
              <a:rPr lang="en-US" sz="2400" dirty="0" smtClean="0"/>
              <a:t>Lots of moss growth in the pit which indicates it was not recently formed</a:t>
            </a:r>
          </a:p>
          <a:p>
            <a:pPr>
              <a:lnSpc>
                <a:spcPct val="80000"/>
              </a:lnSpc>
            </a:pPr>
            <a:r>
              <a:rPr lang="en-US" sz="2400" dirty="0" smtClean="0"/>
              <a:t>Location – high, well drained area</a:t>
            </a:r>
          </a:p>
          <a:p>
            <a:pPr>
              <a:lnSpc>
                <a:spcPct val="80000"/>
              </a:lnSpc>
            </a:pPr>
            <a:r>
              <a:rPr lang="en-US" sz="2400" dirty="0" smtClean="0"/>
              <a:t>Soil – relatively easy to dig</a:t>
            </a:r>
          </a:p>
          <a:p>
            <a:endParaRPr lang="en-US" dirty="0"/>
          </a:p>
        </p:txBody>
      </p:sp>
      <p:sp>
        <p:nvSpPr>
          <p:cNvPr id="3" name="Title 2"/>
          <p:cNvSpPr>
            <a:spLocks noGrp="1"/>
          </p:cNvSpPr>
          <p:nvPr>
            <p:ph type="title"/>
          </p:nvPr>
        </p:nvSpPr>
        <p:spPr/>
        <p:txBody>
          <a:bodyPr>
            <a:normAutofit/>
          </a:bodyPr>
          <a:lstStyle/>
          <a:p>
            <a:r>
              <a:rPr lang="en-US" sz="3200" dirty="0" smtClean="0">
                <a:solidFill>
                  <a:schemeClr val="tx2"/>
                </a:solidFill>
              </a:rPr>
              <a:t>Physical characteristics of cache pits that are visible today include:</a:t>
            </a:r>
            <a:endParaRPr lang="en-US" sz="3200" dirty="0">
              <a:solidFill>
                <a:schemeClr val="tx2"/>
              </a:solidFill>
            </a:endParaRPr>
          </a:p>
        </p:txBody>
      </p:sp>
      <p:sp>
        <p:nvSpPr>
          <p:cNvPr id="4" name="Slide Number Placeholder 3"/>
          <p:cNvSpPr>
            <a:spLocks noGrp="1"/>
          </p:cNvSpPr>
          <p:nvPr>
            <p:ph type="sldNum" sz="quarter" idx="15"/>
          </p:nvPr>
        </p:nvSpPr>
        <p:spPr/>
        <p:txBody>
          <a:bodyPr/>
          <a:lstStyle/>
          <a:p>
            <a:fld id="{8A879866-70F5-4DCB-8677-D8E85944F337}" type="slidenum">
              <a:rPr lang="en-US" smtClean="0"/>
              <a:pPr/>
              <a:t>88</a:t>
            </a:fld>
            <a:endParaRPr lang="en-US"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990600" y="277813"/>
            <a:ext cx="7696200" cy="941387"/>
          </a:xfrm>
        </p:spPr>
        <p:txBody>
          <a:bodyPr>
            <a:normAutofit/>
          </a:bodyPr>
          <a:lstStyle/>
          <a:p>
            <a:pPr algn="ctr"/>
            <a:r>
              <a:rPr lang="en-US" sz="3600" dirty="0"/>
              <a:t>Cache </a:t>
            </a:r>
            <a:r>
              <a:rPr lang="en-US" sz="3600" dirty="0" smtClean="0"/>
              <a:t>pit south of Vanderhoof</a:t>
            </a:r>
            <a:endParaRPr lang="en-US" sz="3600" dirty="0"/>
          </a:p>
        </p:txBody>
      </p:sp>
      <p:pic>
        <p:nvPicPr>
          <p:cNvPr id="70660" name="Picture 4" descr="Eskers-T2 CD#1 W"/>
          <p:cNvPicPr>
            <a:picLocks noGrp="1" noChangeAspect="1" noChangeArrowheads="1"/>
          </p:cNvPicPr>
          <p:nvPr>
            <p:ph idx="1"/>
          </p:nvPr>
        </p:nvPicPr>
        <p:blipFill>
          <a:blip r:embed="rId2" cstate="screen"/>
          <a:srcRect/>
          <a:stretch>
            <a:fillRect/>
          </a:stretch>
        </p:blipFill>
        <p:spPr>
          <a:xfrm>
            <a:off x="1676400" y="1574325"/>
            <a:ext cx="6324600" cy="4216875"/>
          </a:xfrm>
          <a:noFill/>
          <a:ln/>
          <a:effectLst>
            <a:softEdge rad="63500"/>
          </a:effectLst>
        </p:spPr>
      </p:pic>
      <p:sp>
        <p:nvSpPr>
          <p:cNvPr id="4" name="Slide Number Placeholder 3"/>
          <p:cNvSpPr>
            <a:spLocks noGrp="1"/>
          </p:cNvSpPr>
          <p:nvPr>
            <p:ph type="sldNum" sz="quarter" idx="15"/>
          </p:nvPr>
        </p:nvSpPr>
        <p:spPr/>
        <p:txBody>
          <a:bodyPr/>
          <a:lstStyle/>
          <a:p>
            <a:fld id="{8A879866-70F5-4DCB-8677-D8E85944F337}" type="slidenum">
              <a:rPr lang="en-US" smtClean="0"/>
              <a:pPr/>
              <a:t>89</a:t>
            </a:fld>
            <a:endParaRPr lang="en-US"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3" name="Rectangle 5"/>
          <p:cNvSpPr>
            <a:spLocks noGrp="1" noChangeArrowheads="1"/>
          </p:cNvSpPr>
          <p:nvPr>
            <p:ph type="title"/>
          </p:nvPr>
        </p:nvSpPr>
        <p:spPr>
          <a:xfrm>
            <a:off x="1219200" y="381000"/>
            <a:ext cx="7010400" cy="865188"/>
          </a:xfrm>
        </p:spPr>
        <p:txBody>
          <a:bodyPr>
            <a:normAutofit/>
          </a:bodyPr>
          <a:lstStyle/>
          <a:p>
            <a:pPr algn="ctr"/>
            <a:r>
              <a:rPr lang="en-US" sz="3600" dirty="0"/>
              <a:t>Cache Pits at Tatin Lake</a:t>
            </a:r>
          </a:p>
        </p:txBody>
      </p:sp>
      <p:pic>
        <p:nvPicPr>
          <p:cNvPr id="78852" name="Picture 4" descr="Tat-T6 CDs"/>
          <p:cNvPicPr>
            <a:picLocks noGrp="1" noChangeAspect="1" noChangeArrowheads="1"/>
          </p:cNvPicPr>
          <p:nvPr>
            <p:ph idx="1"/>
          </p:nvPr>
        </p:nvPicPr>
        <p:blipFill>
          <a:blip r:embed="rId2" cstate="screen"/>
          <a:srcRect/>
          <a:stretch>
            <a:fillRect/>
          </a:stretch>
        </p:blipFill>
        <p:spPr>
          <a:xfrm>
            <a:off x="1752600" y="1447800"/>
            <a:ext cx="5715000" cy="4286954"/>
          </a:xfrm>
          <a:noFill/>
          <a:ln/>
          <a:effectLst>
            <a:softEdge rad="63500"/>
          </a:effectLst>
        </p:spPr>
      </p:pic>
      <p:sp>
        <p:nvSpPr>
          <p:cNvPr id="4" name="Slide Number Placeholder 3"/>
          <p:cNvSpPr>
            <a:spLocks noGrp="1"/>
          </p:cNvSpPr>
          <p:nvPr>
            <p:ph type="sldNum" sz="quarter" idx="15"/>
          </p:nvPr>
        </p:nvSpPr>
        <p:spPr/>
        <p:txBody>
          <a:bodyPr/>
          <a:lstStyle/>
          <a:p>
            <a:fld id="{8A879866-70F5-4DCB-8677-D8E85944F337}" type="slidenum">
              <a:rPr lang="en-US" smtClean="0"/>
              <a:pPr/>
              <a:t>90</a:t>
            </a:fld>
            <a:endParaRPr lang="en-US"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1143000" y="609600"/>
            <a:ext cx="7543800" cy="762000"/>
          </a:xfrm>
        </p:spPr>
        <p:txBody>
          <a:bodyPr>
            <a:normAutofit/>
          </a:bodyPr>
          <a:lstStyle/>
          <a:p>
            <a:r>
              <a:rPr lang="en-US" sz="3200" dirty="0"/>
              <a:t>Cache Pit at Chinlac Village Post-wildfire</a:t>
            </a:r>
          </a:p>
        </p:txBody>
      </p:sp>
      <p:pic>
        <p:nvPicPr>
          <p:cNvPr id="71684" name="Picture 4" descr="Chinlac fire 005"/>
          <p:cNvPicPr>
            <a:picLocks noGrp="1" noChangeAspect="1" noChangeArrowheads="1"/>
          </p:cNvPicPr>
          <p:nvPr>
            <p:ph idx="1"/>
          </p:nvPr>
        </p:nvPicPr>
        <p:blipFill>
          <a:blip r:embed="rId2" cstate="screen"/>
          <a:srcRect/>
          <a:stretch>
            <a:fillRect/>
          </a:stretch>
        </p:blipFill>
        <p:spPr>
          <a:xfrm>
            <a:off x="1447800" y="1600200"/>
            <a:ext cx="5989637" cy="3993092"/>
          </a:xfrm>
          <a:noFill/>
          <a:ln/>
          <a:effectLst>
            <a:softEdge rad="63500"/>
          </a:effectLst>
        </p:spPr>
      </p:pic>
      <p:sp>
        <p:nvSpPr>
          <p:cNvPr id="4" name="Slide Number Placeholder 3"/>
          <p:cNvSpPr>
            <a:spLocks noGrp="1"/>
          </p:cNvSpPr>
          <p:nvPr>
            <p:ph type="sldNum" sz="quarter" idx="15"/>
          </p:nvPr>
        </p:nvSpPr>
        <p:spPr/>
        <p:txBody>
          <a:bodyPr/>
          <a:lstStyle/>
          <a:p>
            <a:fld id="{8A879866-70F5-4DCB-8677-D8E85944F337}" type="slidenum">
              <a:rPr lang="en-US" smtClean="0"/>
              <a:pPr/>
              <a:t>91</a:t>
            </a:fld>
            <a:endParaRPr lang="en-US"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685800"/>
            <a:ext cx="7696200" cy="685800"/>
          </a:xfrm>
        </p:spPr>
        <p:txBody>
          <a:bodyPr>
            <a:normAutofit fontScale="90000"/>
          </a:bodyPr>
          <a:lstStyle/>
          <a:p>
            <a:pPr algn="ctr"/>
            <a:r>
              <a:rPr lang="en-US" dirty="0" smtClean="0"/>
              <a:t>Deep circular cache pit</a:t>
            </a:r>
            <a:endParaRPr lang="en-US" dirty="0"/>
          </a:p>
        </p:txBody>
      </p:sp>
      <p:pic>
        <p:nvPicPr>
          <p:cNvPr id="118786" name="Picture 2"/>
          <p:cNvPicPr>
            <a:picLocks noChangeAspect="1" noChangeArrowheads="1"/>
          </p:cNvPicPr>
          <p:nvPr/>
        </p:nvPicPr>
        <p:blipFill>
          <a:blip r:embed="rId2" cstate="screen"/>
          <a:srcRect/>
          <a:stretch>
            <a:fillRect/>
          </a:stretch>
        </p:blipFill>
        <p:spPr bwMode="auto">
          <a:xfrm>
            <a:off x="1447800" y="1752600"/>
            <a:ext cx="6296025" cy="4343400"/>
          </a:xfrm>
          <a:prstGeom prst="rect">
            <a:avLst/>
          </a:prstGeom>
          <a:noFill/>
          <a:ln w="9525">
            <a:noFill/>
            <a:miter lim="800000"/>
            <a:headEnd/>
            <a:tailEnd/>
          </a:ln>
          <a:effectLst>
            <a:softEdge rad="63500"/>
          </a:effectLst>
        </p:spPr>
      </p:pic>
      <p:sp>
        <p:nvSpPr>
          <p:cNvPr id="4" name="Slide Number Placeholder 3"/>
          <p:cNvSpPr>
            <a:spLocks noGrp="1"/>
          </p:cNvSpPr>
          <p:nvPr>
            <p:ph type="sldNum" sz="quarter" idx="15"/>
          </p:nvPr>
        </p:nvSpPr>
        <p:spPr/>
        <p:txBody>
          <a:bodyPr/>
          <a:lstStyle/>
          <a:p>
            <a:fld id="{8A879866-70F5-4DCB-8677-D8E85944F337}" type="slidenum">
              <a:rPr lang="en-US" smtClean="0"/>
              <a:pPr/>
              <a:t>92</a:t>
            </a:fld>
            <a:endParaRPr lang="en-US"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8" name="Rectangle 4"/>
          <p:cNvSpPr>
            <a:spLocks noGrp="1" noChangeArrowheads="1"/>
          </p:cNvSpPr>
          <p:nvPr>
            <p:ph type="title"/>
          </p:nvPr>
        </p:nvSpPr>
        <p:spPr>
          <a:xfrm>
            <a:off x="1143000" y="152400"/>
            <a:ext cx="7162800" cy="1219200"/>
          </a:xfrm>
        </p:spPr>
        <p:txBody>
          <a:bodyPr>
            <a:normAutofit/>
          </a:bodyPr>
          <a:lstStyle/>
          <a:p>
            <a:pPr algn="ctr"/>
            <a:r>
              <a:rPr lang="en-US" sz="3600" dirty="0" smtClean="0"/>
              <a:t>Large cache pit</a:t>
            </a:r>
            <a:endParaRPr lang="en-US" sz="3600" dirty="0"/>
          </a:p>
        </p:txBody>
      </p:sp>
      <p:pic>
        <p:nvPicPr>
          <p:cNvPr id="113673" name="Picture 9" descr="Thautil-T1 CD #4 W"/>
          <p:cNvPicPr>
            <a:picLocks noGrp="1" noChangeAspect="1" noChangeArrowheads="1"/>
          </p:cNvPicPr>
          <p:nvPr>
            <p:ph idx="1"/>
          </p:nvPr>
        </p:nvPicPr>
        <p:blipFill>
          <a:blip r:embed="rId2" cstate="screen"/>
          <a:srcRect/>
          <a:stretch>
            <a:fillRect/>
          </a:stretch>
        </p:blipFill>
        <p:spPr>
          <a:xfrm>
            <a:off x="2209800" y="1752600"/>
            <a:ext cx="5486400" cy="4116043"/>
          </a:xfrm>
          <a:noFill/>
          <a:ln/>
          <a:effectLst>
            <a:softEdge rad="63500"/>
          </a:effectLst>
        </p:spPr>
      </p:pic>
      <p:sp>
        <p:nvSpPr>
          <p:cNvPr id="4" name="Slide Number Placeholder 3"/>
          <p:cNvSpPr>
            <a:spLocks noGrp="1"/>
          </p:cNvSpPr>
          <p:nvPr>
            <p:ph type="sldNum" sz="quarter" idx="15"/>
          </p:nvPr>
        </p:nvSpPr>
        <p:spPr/>
        <p:txBody>
          <a:bodyPr/>
          <a:lstStyle/>
          <a:p>
            <a:fld id="{8A879866-70F5-4DCB-8677-D8E85944F337}" type="slidenum">
              <a:rPr lang="en-US" smtClean="0"/>
              <a:pPr/>
              <a:t>93</a:t>
            </a:fld>
            <a:endParaRPr lang="en-US"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a:xfrm>
            <a:off x="609600" y="304800"/>
            <a:ext cx="8229600" cy="914400"/>
          </a:xfrm>
        </p:spPr>
        <p:txBody>
          <a:bodyPr>
            <a:normAutofit/>
          </a:bodyPr>
          <a:lstStyle/>
          <a:p>
            <a:pPr algn="ctr"/>
            <a:r>
              <a:rPr lang="en-US" sz="3200" dirty="0" smtClean="0"/>
              <a:t>Cache </a:t>
            </a:r>
            <a:r>
              <a:rPr lang="en-US" sz="3200" dirty="0"/>
              <a:t>pit </a:t>
            </a:r>
            <a:r>
              <a:rPr lang="en-US" sz="3200" dirty="0" smtClean="0"/>
              <a:t>excavated in </a:t>
            </a:r>
            <a:r>
              <a:rPr lang="en-US" sz="3200" dirty="0"/>
              <a:t>PG </a:t>
            </a:r>
            <a:r>
              <a:rPr lang="en-US" sz="3200" dirty="0" smtClean="0"/>
              <a:t>(300 </a:t>
            </a:r>
            <a:r>
              <a:rPr lang="en-US" sz="3200" dirty="0"/>
              <a:t>yrs </a:t>
            </a:r>
            <a:r>
              <a:rPr lang="en-US" sz="3200" dirty="0" smtClean="0"/>
              <a:t>old)</a:t>
            </a:r>
            <a:endParaRPr lang="en-US" sz="3200" dirty="0"/>
          </a:p>
        </p:txBody>
      </p:sp>
      <p:pic>
        <p:nvPicPr>
          <p:cNvPr id="299013" name="Picture 5" descr="CD 48a"/>
          <p:cNvPicPr>
            <a:picLocks noGrp="1" noChangeAspect="1" noChangeArrowheads="1"/>
          </p:cNvPicPr>
          <p:nvPr>
            <p:ph idx="1"/>
          </p:nvPr>
        </p:nvPicPr>
        <p:blipFill>
          <a:blip r:embed="rId2" cstate="screen"/>
          <a:srcRect/>
          <a:stretch>
            <a:fillRect/>
          </a:stretch>
        </p:blipFill>
        <p:spPr>
          <a:xfrm>
            <a:off x="1447800" y="1371600"/>
            <a:ext cx="6019800" cy="4515911"/>
          </a:xfrm>
          <a:noFill/>
          <a:ln/>
          <a:effectLst>
            <a:softEdge rad="63500"/>
          </a:effectLst>
        </p:spPr>
      </p:pic>
      <p:sp>
        <p:nvSpPr>
          <p:cNvPr id="4" name="Slide Number Placeholder 3"/>
          <p:cNvSpPr>
            <a:spLocks noGrp="1"/>
          </p:cNvSpPr>
          <p:nvPr>
            <p:ph type="sldNum" sz="quarter" idx="15"/>
          </p:nvPr>
        </p:nvSpPr>
        <p:spPr/>
        <p:txBody>
          <a:bodyPr/>
          <a:lstStyle/>
          <a:p>
            <a:fld id="{8A879866-70F5-4DCB-8677-D8E85944F337}" type="slidenum">
              <a:rPr lang="en-US" smtClean="0"/>
              <a:pPr/>
              <a:t>94</a:t>
            </a:fld>
            <a:endParaRPr lang="en-US"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ChangeArrowheads="1"/>
          </p:cNvSpPr>
          <p:nvPr>
            <p:ph type="title"/>
          </p:nvPr>
        </p:nvSpPr>
        <p:spPr/>
        <p:txBody>
          <a:bodyPr/>
          <a:lstStyle/>
          <a:p>
            <a:pPr algn="ctr"/>
            <a:r>
              <a:rPr lang="en-US" sz="3200" dirty="0" smtClean="0"/>
              <a:t>Roasting </a:t>
            </a:r>
            <a:r>
              <a:rPr lang="en-US" sz="3200" dirty="0"/>
              <a:t>pit at Tatelkuz Lake </a:t>
            </a:r>
            <a:r>
              <a:rPr lang="en-US" sz="3200" dirty="0" smtClean="0"/>
              <a:t>@ 1700 </a:t>
            </a:r>
            <a:r>
              <a:rPr lang="en-US" sz="3200" dirty="0"/>
              <a:t>BP (300 AD)</a:t>
            </a:r>
          </a:p>
        </p:txBody>
      </p:sp>
      <p:pic>
        <p:nvPicPr>
          <p:cNvPr id="293893" name="Picture 5" descr="P9230073"/>
          <p:cNvPicPr>
            <a:picLocks noGrp="1" noChangeAspect="1" noChangeArrowheads="1"/>
          </p:cNvPicPr>
          <p:nvPr>
            <p:ph idx="1"/>
          </p:nvPr>
        </p:nvPicPr>
        <p:blipFill>
          <a:blip r:embed="rId2" cstate="screen"/>
          <a:srcRect/>
          <a:stretch>
            <a:fillRect/>
          </a:stretch>
        </p:blipFill>
        <p:spPr>
          <a:xfrm>
            <a:off x="1447800" y="1447800"/>
            <a:ext cx="6019800" cy="4515923"/>
          </a:xfrm>
          <a:noFill/>
          <a:ln/>
          <a:effectLst>
            <a:softEdge rad="63500"/>
          </a:effectLst>
        </p:spPr>
      </p:pic>
      <p:sp>
        <p:nvSpPr>
          <p:cNvPr id="4" name="Slide Number Placeholder 3"/>
          <p:cNvSpPr>
            <a:spLocks noGrp="1"/>
          </p:cNvSpPr>
          <p:nvPr>
            <p:ph type="sldNum" sz="quarter" idx="15"/>
          </p:nvPr>
        </p:nvSpPr>
        <p:spPr/>
        <p:txBody>
          <a:bodyPr/>
          <a:lstStyle/>
          <a:p>
            <a:fld id="{8A879866-70F5-4DCB-8677-D8E85944F337}" type="slidenum">
              <a:rPr lang="en-US" smtClean="0"/>
              <a:pPr/>
              <a:t>95</a:t>
            </a:fld>
            <a:endParaRPr lang="en-US"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1066800" y="381000"/>
            <a:ext cx="7315200" cy="712787"/>
          </a:xfrm>
        </p:spPr>
        <p:txBody>
          <a:bodyPr>
            <a:normAutofit/>
          </a:bodyPr>
          <a:lstStyle/>
          <a:p>
            <a:pPr algn="ctr"/>
            <a:r>
              <a:rPr lang="en-US" sz="3600" dirty="0"/>
              <a:t>Structure of a House Pit</a:t>
            </a:r>
          </a:p>
        </p:txBody>
      </p:sp>
      <p:pic>
        <p:nvPicPr>
          <p:cNvPr id="81924" name="Picture 4" descr="House pit"/>
          <p:cNvPicPr>
            <a:picLocks noGrp="1" noChangeAspect="1" noChangeArrowheads="1"/>
          </p:cNvPicPr>
          <p:nvPr>
            <p:ph idx="1"/>
          </p:nvPr>
        </p:nvPicPr>
        <p:blipFill>
          <a:blip r:embed="rId2" cstate="screen"/>
          <a:srcRect/>
          <a:stretch>
            <a:fillRect/>
          </a:stretch>
        </p:blipFill>
        <p:spPr>
          <a:xfrm>
            <a:off x="1219200" y="1295400"/>
            <a:ext cx="6934200" cy="4670458"/>
          </a:xfrm>
          <a:noFill/>
          <a:ln/>
          <a:effectLst>
            <a:softEdge rad="63500"/>
          </a:effectLst>
        </p:spPr>
      </p:pic>
      <p:sp>
        <p:nvSpPr>
          <p:cNvPr id="4" name="Slide Number Placeholder 3"/>
          <p:cNvSpPr>
            <a:spLocks noGrp="1"/>
          </p:cNvSpPr>
          <p:nvPr>
            <p:ph type="sldNum" sz="quarter" idx="15"/>
          </p:nvPr>
        </p:nvSpPr>
        <p:spPr/>
        <p:txBody>
          <a:bodyPr/>
          <a:lstStyle/>
          <a:p>
            <a:fld id="{8A879866-70F5-4DCB-8677-D8E85944F337}" type="slidenum">
              <a:rPr lang="en-US" smtClean="0"/>
              <a:pPr/>
              <a:t>96</a:t>
            </a:fld>
            <a:endParaRPr lang="en-US"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3" name="Rectangle 5"/>
          <p:cNvSpPr>
            <a:spLocks noGrp="1" noChangeArrowheads="1"/>
          </p:cNvSpPr>
          <p:nvPr>
            <p:ph type="title"/>
          </p:nvPr>
        </p:nvSpPr>
        <p:spPr>
          <a:xfrm>
            <a:off x="1143000" y="354013"/>
            <a:ext cx="7010400" cy="788987"/>
          </a:xfrm>
        </p:spPr>
        <p:txBody>
          <a:bodyPr/>
          <a:lstStyle/>
          <a:p>
            <a:pPr algn="ctr"/>
            <a:r>
              <a:rPr lang="en-US" sz="3000" dirty="0" smtClean="0"/>
              <a:t>House pit </a:t>
            </a:r>
            <a:r>
              <a:rPr lang="en-US" sz="3000" dirty="0"/>
              <a:t>on the Cheslatta River</a:t>
            </a:r>
          </a:p>
        </p:txBody>
      </p:sp>
      <p:pic>
        <p:nvPicPr>
          <p:cNvPr id="83978" name="Picture 10" descr="Unit A-T3 SE"/>
          <p:cNvPicPr>
            <a:picLocks noGrp="1" noChangeAspect="1" noChangeArrowheads="1"/>
          </p:cNvPicPr>
          <p:nvPr>
            <p:ph idx="1"/>
          </p:nvPr>
        </p:nvPicPr>
        <p:blipFill>
          <a:blip r:embed="rId2" cstate="screen"/>
          <a:srcRect/>
          <a:stretch>
            <a:fillRect/>
          </a:stretch>
        </p:blipFill>
        <p:spPr>
          <a:xfrm>
            <a:off x="1447800" y="1398739"/>
            <a:ext cx="6472238" cy="4316261"/>
          </a:xfrm>
          <a:noFill/>
          <a:ln/>
          <a:effectLst>
            <a:softEdge rad="63500"/>
          </a:effectLst>
        </p:spPr>
      </p:pic>
      <p:sp>
        <p:nvSpPr>
          <p:cNvPr id="4" name="Slide Number Placeholder 3"/>
          <p:cNvSpPr>
            <a:spLocks noGrp="1"/>
          </p:cNvSpPr>
          <p:nvPr>
            <p:ph type="sldNum" sz="quarter" idx="15"/>
          </p:nvPr>
        </p:nvSpPr>
        <p:spPr/>
        <p:txBody>
          <a:bodyPr/>
          <a:lstStyle/>
          <a:p>
            <a:fld id="{8A879866-70F5-4DCB-8677-D8E85944F337}" type="slidenum">
              <a:rPr lang="en-US" smtClean="0"/>
              <a:pPr/>
              <a:t>97</a:t>
            </a:fld>
            <a:endParaRPr lang="en-US" dirty="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1" name="Rectangle 5"/>
          <p:cNvSpPr>
            <a:spLocks noGrp="1" noChangeArrowheads="1"/>
          </p:cNvSpPr>
          <p:nvPr>
            <p:ph type="title"/>
          </p:nvPr>
        </p:nvSpPr>
        <p:spPr>
          <a:xfrm>
            <a:off x="1981200" y="533400"/>
            <a:ext cx="4876800" cy="838200"/>
          </a:xfrm>
        </p:spPr>
        <p:txBody>
          <a:bodyPr>
            <a:normAutofit/>
          </a:bodyPr>
          <a:lstStyle/>
          <a:p>
            <a:pPr algn="ctr"/>
            <a:r>
              <a:rPr lang="en-US" sz="3600" dirty="0"/>
              <a:t>House Pit at Hallet Lake</a:t>
            </a:r>
          </a:p>
        </p:txBody>
      </p:sp>
      <p:pic>
        <p:nvPicPr>
          <p:cNvPr id="101380" name="Picture 4" descr="CD#3 E"/>
          <p:cNvPicPr>
            <a:picLocks noGrp="1" noChangeAspect="1" noChangeArrowheads="1"/>
          </p:cNvPicPr>
          <p:nvPr>
            <p:ph sz="half" idx="1"/>
          </p:nvPr>
        </p:nvPicPr>
        <p:blipFill>
          <a:blip r:embed="rId2" cstate="screen"/>
          <a:srcRect/>
          <a:stretch>
            <a:fillRect/>
          </a:stretch>
        </p:blipFill>
        <p:spPr>
          <a:xfrm>
            <a:off x="1651000" y="1447800"/>
            <a:ext cx="5588000" cy="4191000"/>
          </a:xfrm>
          <a:noFill/>
          <a:ln/>
          <a:effectLst>
            <a:softEdge rad="63500"/>
          </a:effectLst>
        </p:spPr>
      </p:pic>
      <p:sp>
        <p:nvSpPr>
          <p:cNvPr id="4" name="Slide Number Placeholder 3"/>
          <p:cNvSpPr>
            <a:spLocks noGrp="1"/>
          </p:cNvSpPr>
          <p:nvPr>
            <p:ph type="sldNum" sz="quarter" idx="12"/>
          </p:nvPr>
        </p:nvSpPr>
        <p:spPr/>
        <p:txBody>
          <a:bodyPr/>
          <a:lstStyle/>
          <a:p>
            <a:fld id="{8A879866-70F5-4DCB-8677-D8E85944F337}" type="slidenum">
              <a:rPr lang="en-US" smtClean="0"/>
              <a:pPr/>
              <a:t>98</a:t>
            </a:fld>
            <a:endParaRPr lang="en-US" dirty="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3" name="Rectangle 5"/>
          <p:cNvSpPr>
            <a:spLocks noGrp="1" noChangeArrowheads="1"/>
          </p:cNvSpPr>
          <p:nvPr>
            <p:ph type="title"/>
          </p:nvPr>
        </p:nvSpPr>
        <p:spPr>
          <a:xfrm>
            <a:off x="1295400" y="152400"/>
            <a:ext cx="7010400" cy="1219200"/>
          </a:xfrm>
        </p:spPr>
        <p:txBody>
          <a:bodyPr/>
          <a:lstStyle/>
          <a:p>
            <a:pPr algn="ctr"/>
            <a:r>
              <a:rPr lang="en-US" sz="3600" dirty="0"/>
              <a:t>House</a:t>
            </a:r>
            <a:r>
              <a:rPr lang="en-US" sz="4000" dirty="0"/>
              <a:t> Pit </a:t>
            </a:r>
            <a:r>
              <a:rPr lang="en-US" sz="4000" dirty="0" smtClean="0"/>
              <a:t>near </a:t>
            </a:r>
            <a:r>
              <a:rPr lang="en-US" sz="4000" dirty="0"/>
              <a:t>Tommy Lakes</a:t>
            </a:r>
          </a:p>
        </p:txBody>
      </p:sp>
      <p:pic>
        <p:nvPicPr>
          <p:cNvPr id="104452" name="Picture 4" descr="Warner in HP Tom-T7 SE"/>
          <p:cNvPicPr>
            <a:picLocks noGrp="1" noChangeAspect="1" noChangeArrowheads="1"/>
          </p:cNvPicPr>
          <p:nvPr>
            <p:ph idx="1"/>
          </p:nvPr>
        </p:nvPicPr>
        <p:blipFill>
          <a:blip r:embed="rId2" cstate="screen"/>
          <a:srcRect/>
          <a:stretch>
            <a:fillRect/>
          </a:stretch>
        </p:blipFill>
        <p:spPr>
          <a:xfrm>
            <a:off x="1676400" y="1600200"/>
            <a:ext cx="5715000" cy="4286980"/>
          </a:xfrm>
          <a:noFill/>
          <a:ln/>
          <a:effectLst>
            <a:softEdge rad="63500"/>
          </a:effectLst>
        </p:spPr>
      </p:pic>
      <p:sp>
        <p:nvSpPr>
          <p:cNvPr id="4" name="Slide Number Placeholder 3"/>
          <p:cNvSpPr>
            <a:spLocks noGrp="1"/>
          </p:cNvSpPr>
          <p:nvPr>
            <p:ph type="sldNum" sz="quarter" idx="15"/>
          </p:nvPr>
        </p:nvSpPr>
        <p:spPr/>
        <p:txBody>
          <a:bodyPr/>
          <a:lstStyle/>
          <a:p>
            <a:fld id="{8A879866-70F5-4DCB-8677-D8E85944F337}" type="slidenum">
              <a:rPr lang="en-US" smtClean="0"/>
              <a:pPr/>
              <a:t>99</a:t>
            </a:fld>
            <a:endParaRPr lang="en-US"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066800"/>
          </a:xfrm>
        </p:spPr>
        <p:txBody>
          <a:bodyPr>
            <a:normAutofit/>
          </a:bodyPr>
          <a:lstStyle/>
          <a:p>
            <a:pPr algn="ctr"/>
            <a:r>
              <a:rPr lang="en-US" sz="3200" dirty="0" smtClean="0"/>
              <a:t>House pit with a large rim</a:t>
            </a:r>
            <a:endParaRPr lang="en-US" sz="3200" dirty="0"/>
          </a:p>
        </p:txBody>
      </p:sp>
      <p:pic>
        <p:nvPicPr>
          <p:cNvPr id="119810" name="Picture 2"/>
          <p:cNvPicPr>
            <a:picLocks noChangeAspect="1" noChangeArrowheads="1"/>
          </p:cNvPicPr>
          <p:nvPr/>
        </p:nvPicPr>
        <p:blipFill>
          <a:blip r:embed="rId2" cstate="screen"/>
          <a:srcRect/>
          <a:stretch>
            <a:fillRect/>
          </a:stretch>
        </p:blipFill>
        <p:spPr bwMode="auto">
          <a:xfrm>
            <a:off x="1371600" y="1447800"/>
            <a:ext cx="6400800" cy="4497326"/>
          </a:xfrm>
          <a:prstGeom prst="rect">
            <a:avLst/>
          </a:prstGeom>
          <a:noFill/>
          <a:ln w="9525">
            <a:noFill/>
            <a:miter lim="800000"/>
            <a:headEnd/>
            <a:tailEnd/>
          </a:ln>
          <a:effectLst>
            <a:softEdge rad="127000"/>
          </a:effectLst>
        </p:spPr>
      </p:pic>
      <p:sp>
        <p:nvSpPr>
          <p:cNvPr id="4" name="Slide Number Placeholder 3"/>
          <p:cNvSpPr>
            <a:spLocks noGrp="1"/>
          </p:cNvSpPr>
          <p:nvPr>
            <p:ph type="sldNum" sz="quarter" idx="15"/>
          </p:nvPr>
        </p:nvSpPr>
        <p:spPr/>
        <p:txBody>
          <a:bodyPr/>
          <a:lstStyle/>
          <a:p>
            <a:fld id="{8A879866-70F5-4DCB-8677-D8E85944F337}" type="slidenum">
              <a:rPr lang="en-US" smtClean="0"/>
              <a:pPr/>
              <a:t>100</a:t>
            </a:fld>
            <a:endParaRPr lang="en-US"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21" name="Rectangle 5"/>
          <p:cNvSpPr>
            <a:spLocks noGrp="1" noChangeArrowheads="1"/>
          </p:cNvSpPr>
          <p:nvPr>
            <p:ph type="title"/>
          </p:nvPr>
        </p:nvSpPr>
        <p:spPr>
          <a:xfrm>
            <a:off x="1066800" y="152400"/>
            <a:ext cx="7620000" cy="1219200"/>
          </a:xfrm>
        </p:spPr>
        <p:txBody>
          <a:bodyPr>
            <a:normAutofit/>
          </a:bodyPr>
          <a:lstStyle/>
          <a:p>
            <a:r>
              <a:rPr lang="en-US" sz="3600" dirty="0"/>
              <a:t>Lodge </a:t>
            </a:r>
            <a:r>
              <a:rPr lang="en-US" sz="3600" dirty="0" smtClean="0"/>
              <a:t>depressions </a:t>
            </a:r>
            <a:r>
              <a:rPr lang="en-US" sz="3600" dirty="0"/>
              <a:t>at </a:t>
            </a:r>
            <a:r>
              <a:rPr lang="en-US" sz="3600" dirty="0" smtClean="0"/>
              <a:t>Chinlac Village</a:t>
            </a:r>
            <a:endParaRPr lang="en-US" sz="3600" dirty="0"/>
          </a:p>
        </p:txBody>
      </p:sp>
      <p:pic>
        <p:nvPicPr>
          <p:cNvPr id="214020" name="Picture 4" descr="Chinlac fire 013"/>
          <p:cNvPicPr>
            <a:picLocks noGrp="1" noChangeAspect="1" noChangeArrowheads="1"/>
          </p:cNvPicPr>
          <p:nvPr>
            <p:ph idx="1"/>
          </p:nvPr>
        </p:nvPicPr>
        <p:blipFill>
          <a:blip r:embed="rId2" cstate="screen"/>
          <a:srcRect/>
          <a:stretch>
            <a:fillRect/>
          </a:stretch>
        </p:blipFill>
        <p:spPr>
          <a:xfrm>
            <a:off x="1173163" y="1600200"/>
            <a:ext cx="6796087" cy="4530725"/>
          </a:xfrm>
          <a:noFill/>
          <a:ln/>
          <a:effectLst>
            <a:softEdge rad="63500"/>
          </a:effectLst>
        </p:spPr>
      </p:pic>
      <p:sp>
        <p:nvSpPr>
          <p:cNvPr id="4" name="Slide Number Placeholder 3"/>
          <p:cNvSpPr>
            <a:spLocks noGrp="1"/>
          </p:cNvSpPr>
          <p:nvPr>
            <p:ph type="sldNum" sz="quarter" idx="15"/>
          </p:nvPr>
        </p:nvSpPr>
        <p:spPr/>
        <p:txBody>
          <a:bodyPr/>
          <a:lstStyle/>
          <a:p>
            <a:fld id="{8A879866-70F5-4DCB-8677-D8E85944F337}" type="slidenum">
              <a:rPr lang="en-US" smtClean="0"/>
              <a:pPr/>
              <a:t>101</a:t>
            </a:fld>
            <a:endParaRPr lang="en-US"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1" name="Rectangle 5"/>
          <p:cNvSpPr>
            <a:spLocks noGrp="1" noChangeArrowheads="1"/>
          </p:cNvSpPr>
          <p:nvPr>
            <p:ph type="title"/>
          </p:nvPr>
        </p:nvSpPr>
        <p:spPr>
          <a:xfrm>
            <a:off x="914400" y="277813"/>
            <a:ext cx="7772400" cy="788987"/>
          </a:xfrm>
        </p:spPr>
        <p:txBody>
          <a:bodyPr>
            <a:normAutofit/>
          </a:bodyPr>
          <a:lstStyle/>
          <a:p>
            <a:r>
              <a:rPr lang="en-US" sz="2800" dirty="0"/>
              <a:t>Aerial </a:t>
            </a:r>
            <a:r>
              <a:rPr lang="en-US" sz="2800" dirty="0" smtClean="0"/>
              <a:t>view </a:t>
            </a:r>
            <a:r>
              <a:rPr lang="en-US" sz="2800" dirty="0"/>
              <a:t>of </a:t>
            </a:r>
            <a:r>
              <a:rPr lang="en-US" sz="2800" dirty="0" smtClean="0"/>
              <a:t>cultural depressions </a:t>
            </a:r>
            <a:r>
              <a:rPr lang="en-US" sz="2800" dirty="0"/>
              <a:t>at Keatley Creek</a:t>
            </a:r>
          </a:p>
        </p:txBody>
      </p:sp>
      <p:pic>
        <p:nvPicPr>
          <p:cNvPr id="106500" name="Picture 4" descr="s1-3"/>
          <p:cNvPicPr>
            <a:picLocks noGrp="1" noChangeAspect="1" noChangeArrowheads="1"/>
          </p:cNvPicPr>
          <p:nvPr>
            <p:ph idx="1"/>
          </p:nvPr>
        </p:nvPicPr>
        <p:blipFill>
          <a:blip r:embed="rId2" cstate="screen"/>
          <a:srcRect/>
          <a:stretch>
            <a:fillRect/>
          </a:stretch>
        </p:blipFill>
        <p:spPr>
          <a:xfrm>
            <a:off x="1066800" y="1295400"/>
            <a:ext cx="7315200" cy="4630738"/>
          </a:xfrm>
          <a:noFill/>
          <a:ln/>
          <a:effectLst>
            <a:softEdge rad="127000"/>
          </a:effectLst>
        </p:spPr>
      </p:pic>
      <p:sp>
        <p:nvSpPr>
          <p:cNvPr id="4" name="Slide Number Placeholder 3"/>
          <p:cNvSpPr>
            <a:spLocks noGrp="1"/>
          </p:cNvSpPr>
          <p:nvPr>
            <p:ph type="sldNum" sz="quarter" idx="15"/>
          </p:nvPr>
        </p:nvSpPr>
        <p:spPr/>
        <p:txBody>
          <a:bodyPr/>
          <a:lstStyle/>
          <a:p>
            <a:fld id="{8A879866-70F5-4DCB-8677-D8E85944F337}" type="slidenum">
              <a:rPr lang="en-US" smtClean="0"/>
              <a:pPr/>
              <a:t>102</a:t>
            </a:fld>
            <a:endParaRPr lang="en-US" dirty="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a:xfrm>
            <a:off x="609600" y="152400"/>
            <a:ext cx="8077200" cy="1219200"/>
          </a:xfrm>
        </p:spPr>
        <p:txBody>
          <a:bodyPr>
            <a:normAutofit/>
          </a:bodyPr>
          <a:lstStyle/>
          <a:p>
            <a:r>
              <a:rPr lang="en-US" dirty="0"/>
              <a:t>If I </a:t>
            </a:r>
            <a:r>
              <a:rPr lang="en-US" dirty="0" smtClean="0"/>
              <a:t>find a CD can we </a:t>
            </a:r>
            <a:r>
              <a:rPr lang="en-US" dirty="0"/>
              <a:t>just avoid it</a:t>
            </a:r>
            <a:r>
              <a:rPr lang="en-US" dirty="0" smtClean="0"/>
              <a:t>?</a:t>
            </a:r>
            <a:endParaRPr lang="en-US" dirty="0"/>
          </a:p>
        </p:txBody>
      </p:sp>
      <p:sp>
        <p:nvSpPr>
          <p:cNvPr id="258051" name="Rectangle 3"/>
          <p:cNvSpPr>
            <a:spLocks noGrp="1" noChangeArrowheads="1"/>
          </p:cNvSpPr>
          <p:nvPr>
            <p:ph type="body" idx="1"/>
          </p:nvPr>
        </p:nvSpPr>
        <p:spPr/>
        <p:txBody>
          <a:bodyPr/>
          <a:lstStyle/>
          <a:p>
            <a:r>
              <a:rPr lang="en-US" dirty="0"/>
              <a:t>With the correct training personnel can identify </a:t>
            </a:r>
            <a:r>
              <a:rPr lang="en-US" dirty="0" smtClean="0"/>
              <a:t>CD </a:t>
            </a:r>
            <a:r>
              <a:rPr lang="en-US" dirty="0"/>
              <a:t>features in the </a:t>
            </a:r>
            <a:r>
              <a:rPr lang="en-US" dirty="0" smtClean="0"/>
              <a:t>field </a:t>
            </a:r>
            <a:r>
              <a:rPr lang="en-US" b="1" dirty="0" smtClean="0"/>
              <a:t>BUT</a:t>
            </a:r>
            <a:endParaRPr lang="en-US" dirty="0"/>
          </a:p>
          <a:p>
            <a:r>
              <a:rPr lang="en-US" b="1" dirty="0" smtClean="0">
                <a:solidFill>
                  <a:schemeClr val="tx2"/>
                </a:solidFill>
              </a:rPr>
              <a:t>only </a:t>
            </a:r>
            <a:r>
              <a:rPr lang="en-US" b="1" dirty="0">
                <a:solidFill>
                  <a:schemeClr val="tx2"/>
                </a:solidFill>
              </a:rPr>
              <a:t>an </a:t>
            </a:r>
            <a:r>
              <a:rPr lang="en-US" b="1" dirty="0" smtClean="0">
                <a:solidFill>
                  <a:schemeClr val="tx2"/>
                </a:solidFill>
              </a:rPr>
              <a:t>qualified </a:t>
            </a:r>
            <a:r>
              <a:rPr lang="en-US" b="1" dirty="0">
                <a:solidFill>
                  <a:schemeClr val="tx2"/>
                </a:solidFill>
              </a:rPr>
              <a:t>archaeologist </a:t>
            </a:r>
            <a:r>
              <a:rPr lang="en-US" b="1" dirty="0" smtClean="0">
                <a:solidFill>
                  <a:schemeClr val="tx2"/>
                </a:solidFill>
              </a:rPr>
              <a:t>can </a:t>
            </a:r>
            <a:r>
              <a:rPr lang="en-US" b="1" dirty="0">
                <a:solidFill>
                  <a:schemeClr val="tx2"/>
                </a:solidFill>
              </a:rPr>
              <a:t>correctly determine </a:t>
            </a:r>
            <a:r>
              <a:rPr lang="en-US" b="1" dirty="0" smtClean="0">
                <a:solidFill>
                  <a:schemeClr val="tx2"/>
                </a:solidFill>
              </a:rPr>
              <a:t>the extent and significance of the site and how best to manage for it</a:t>
            </a:r>
            <a:r>
              <a:rPr lang="en-US" b="1" dirty="0" smtClean="0"/>
              <a:t>.</a:t>
            </a:r>
            <a:endParaRPr lang="en-US" b="1" dirty="0"/>
          </a:p>
          <a:p>
            <a:r>
              <a:rPr lang="en-US" dirty="0"/>
              <a:t> There is </a:t>
            </a:r>
            <a:r>
              <a:rPr lang="en-US" dirty="0" smtClean="0"/>
              <a:t>more than meets the eye to many CD sites.</a:t>
            </a:r>
            <a:endParaRPr lang="en-US" dirty="0"/>
          </a:p>
        </p:txBody>
      </p:sp>
      <p:sp>
        <p:nvSpPr>
          <p:cNvPr id="4" name="Slide Number Placeholder 3"/>
          <p:cNvSpPr>
            <a:spLocks noGrp="1"/>
          </p:cNvSpPr>
          <p:nvPr>
            <p:ph type="sldNum" sz="quarter" idx="15"/>
          </p:nvPr>
        </p:nvSpPr>
        <p:spPr/>
        <p:txBody>
          <a:bodyPr/>
          <a:lstStyle/>
          <a:p>
            <a:fld id="{8A879866-70F5-4DCB-8677-D8E85944F337}" type="slidenum">
              <a:rPr lang="en-US" smtClean="0"/>
              <a:pPr/>
              <a:t>103</a:t>
            </a:fld>
            <a:endParaRPr lang="en-US"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a:xfrm>
            <a:off x="533400" y="381000"/>
            <a:ext cx="8229600" cy="484187"/>
          </a:xfrm>
        </p:spPr>
        <p:txBody>
          <a:bodyPr>
            <a:noAutofit/>
          </a:bodyPr>
          <a:lstStyle/>
          <a:p>
            <a:pPr algn="ctr"/>
            <a:r>
              <a:rPr lang="en-US" sz="3000" dirty="0" smtClean="0"/>
              <a:t>Cultural depressions </a:t>
            </a:r>
            <a:r>
              <a:rPr lang="en-US" sz="3000" dirty="0"/>
              <a:t>avoided </a:t>
            </a:r>
            <a:r>
              <a:rPr lang="en-US" sz="3000" dirty="0" smtClean="0"/>
              <a:t>but not shovel tested</a:t>
            </a:r>
            <a:endParaRPr lang="en-US" sz="3000" dirty="0"/>
          </a:p>
        </p:txBody>
      </p:sp>
      <p:pic>
        <p:nvPicPr>
          <p:cNvPr id="256003" name="Picture 3" descr="Example site exp"/>
          <p:cNvPicPr>
            <a:picLocks noGrp="1" noChangeAspect="1" noChangeArrowheads="1"/>
          </p:cNvPicPr>
          <p:nvPr>
            <p:ph idx="1"/>
          </p:nvPr>
        </p:nvPicPr>
        <p:blipFill>
          <a:blip r:embed="rId2" cstate="screen"/>
          <a:srcRect/>
          <a:stretch>
            <a:fillRect/>
          </a:stretch>
        </p:blipFill>
        <p:spPr>
          <a:xfrm>
            <a:off x="1295400" y="1295400"/>
            <a:ext cx="6654828" cy="4495800"/>
          </a:xfrm>
          <a:noFill/>
          <a:ln/>
          <a:effectLst>
            <a:softEdge rad="63500"/>
          </a:effectLst>
        </p:spPr>
      </p:pic>
      <p:sp>
        <p:nvSpPr>
          <p:cNvPr id="4" name="Slide Number Placeholder 3"/>
          <p:cNvSpPr>
            <a:spLocks noGrp="1"/>
          </p:cNvSpPr>
          <p:nvPr>
            <p:ph type="sldNum" sz="quarter" idx="15"/>
          </p:nvPr>
        </p:nvSpPr>
        <p:spPr/>
        <p:txBody>
          <a:bodyPr/>
          <a:lstStyle/>
          <a:p>
            <a:fld id="{8A879866-70F5-4DCB-8677-D8E85944F337}" type="slidenum">
              <a:rPr lang="en-US" smtClean="0"/>
              <a:pPr/>
              <a:t>104</a:t>
            </a:fld>
            <a:endParaRPr lang="en-US"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a:xfrm>
            <a:off x="457200" y="228600"/>
            <a:ext cx="8229600" cy="788987"/>
          </a:xfrm>
        </p:spPr>
        <p:txBody>
          <a:bodyPr>
            <a:normAutofit/>
          </a:bodyPr>
          <a:lstStyle/>
          <a:p>
            <a:pPr algn="ctr"/>
            <a:r>
              <a:rPr lang="en-US" sz="2800" dirty="0" smtClean="0"/>
              <a:t>Same site with boundaries expanded after shovel testing</a:t>
            </a:r>
            <a:endParaRPr lang="en-US" sz="2800" dirty="0"/>
          </a:p>
        </p:txBody>
      </p:sp>
      <p:pic>
        <p:nvPicPr>
          <p:cNvPr id="257027" name="Picture 3" descr="Example site 2 exp"/>
          <p:cNvPicPr>
            <a:picLocks noGrp="1" noChangeAspect="1" noChangeArrowheads="1"/>
          </p:cNvPicPr>
          <p:nvPr>
            <p:ph idx="1"/>
          </p:nvPr>
        </p:nvPicPr>
        <p:blipFill>
          <a:blip r:embed="rId2" cstate="screen"/>
          <a:srcRect/>
          <a:stretch>
            <a:fillRect/>
          </a:stretch>
        </p:blipFill>
        <p:spPr>
          <a:xfrm>
            <a:off x="1295399" y="1295400"/>
            <a:ext cx="6510807" cy="4572000"/>
          </a:xfrm>
          <a:noFill/>
          <a:ln/>
          <a:effectLst>
            <a:softEdge rad="31750"/>
          </a:effectLst>
        </p:spPr>
      </p:pic>
      <p:sp>
        <p:nvSpPr>
          <p:cNvPr id="4" name="Slide Number Placeholder 3"/>
          <p:cNvSpPr>
            <a:spLocks noGrp="1"/>
          </p:cNvSpPr>
          <p:nvPr>
            <p:ph type="sldNum" sz="quarter" idx="15"/>
          </p:nvPr>
        </p:nvSpPr>
        <p:spPr/>
        <p:txBody>
          <a:bodyPr/>
          <a:lstStyle/>
          <a:p>
            <a:fld id="{8A879866-70F5-4DCB-8677-D8E85944F337}" type="slidenum">
              <a:rPr lang="en-US" smtClean="0"/>
              <a:pPr/>
              <a:t>105</a:t>
            </a:fld>
            <a:endParaRPr lang="en-US" dirty="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200" dirty="0" smtClean="0"/>
              <a:t>Agents of non-cultural depressions that may be mistaken for cache pits or house pits</a:t>
            </a:r>
            <a:endParaRPr lang="en-US" sz="3200" dirty="0"/>
          </a:p>
        </p:txBody>
      </p:sp>
      <p:graphicFrame>
        <p:nvGraphicFramePr>
          <p:cNvPr id="4" name="Content Placeholder 3"/>
          <p:cNvGraphicFramePr>
            <a:graphicFrameLocks noGrp="1"/>
          </p:cNvGraphicFramePr>
          <p:nvPr>
            <p:ph idx="1"/>
          </p:nvPr>
        </p:nvGraphicFramePr>
        <p:xfrm>
          <a:off x="762000" y="1828800"/>
          <a:ext cx="7620000"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5"/>
          </p:nvPr>
        </p:nvSpPr>
        <p:spPr/>
        <p:txBody>
          <a:bodyPr/>
          <a:lstStyle/>
          <a:p>
            <a:fld id="{8A879866-70F5-4DCB-8677-D8E85944F337}" type="slidenum">
              <a:rPr lang="en-US" smtClean="0"/>
              <a:pPr/>
              <a:t>106</a:t>
            </a:fld>
            <a:endParaRPr lang="en-US"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endParaRPr lang="en-US" dirty="0"/>
          </a:p>
        </p:txBody>
      </p:sp>
      <p:sp>
        <p:nvSpPr>
          <p:cNvPr id="2" name="Title 1"/>
          <p:cNvSpPr>
            <a:spLocks noGrp="1"/>
          </p:cNvSpPr>
          <p:nvPr>
            <p:ph type="ctrTitle"/>
          </p:nvPr>
        </p:nvSpPr>
        <p:spPr/>
        <p:txBody>
          <a:bodyPr/>
          <a:lstStyle/>
          <a:p>
            <a:r>
              <a:rPr lang="en-US" dirty="0" smtClean="0"/>
              <a:t>Cultural Heritage Trails</a:t>
            </a:r>
            <a:endParaRPr lang="en-US" dirty="0"/>
          </a:p>
        </p:txBody>
      </p:sp>
      <p:sp>
        <p:nvSpPr>
          <p:cNvPr id="5" name="Slide Number Placeholder 4"/>
          <p:cNvSpPr>
            <a:spLocks noGrp="1"/>
          </p:cNvSpPr>
          <p:nvPr>
            <p:ph type="sldNum" sz="quarter" idx="11"/>
          </p:nvPr>
        </p:nvSpPr>
        <p:spPr/>
        <p:txBody>
          <a:bodyPr/>
          <a:lstStyle/>
          <a:p>
            <a:fld id="{8A879866-70F5-4DCB-8677-D8E85944F337}" type="slidenum">
              <a:rPr lang="en-US" smtClean="0"/>
              <a:pPr/>
              <a:t>107</a:t>
            </a:fld>
            <a:endParaRPr lang="en-US" dirty="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normAutofit/>
          </a:bodyPr>
          <a:lstStyle/>
          <a:p>
            <a:pPr algn="ctr"/>
            <a:r>
              <a:rPr lang="en-US" sz="2800" dirty="0" err="1" smtClean="0"/>
              <a:t>Omineca</a:t>
            </a:r>
            <a:r>
              <a:rPr lang="en-US" sz="2800" dirty="0" smtClean="0"/>
              <a:t> Trail</a:t>
            </a:r>
            <a:endParaRPr lang="en-US" sz="2800" dirty="0"/>
          </a:p>
        </p:txBody>
      </p:sp>
      <p:pic>
        <p:nvPicPr>
          <p:cNvPr id="77826" name="Picture 2" descr="\\Door\PBRADFOR$\My Pictures\CHR and filming\074.JPG"/>
          <p:cNvPicPr>
            <a:picLocks noGrp="1" noChangeAspect="1" noChangeArrowheads="1"/>
          </p:cNvPicPr>
          <p:nvPr>
            <p:ph idx="1"/>
          </p:nvPr>
        </p:nvPicPr>
        <p:blipFill>
          <a:blip r:embed="rId2" cstate="screen"/>
          <a:srcRect/>
          <a:stretch>
            <a:fillRect/>
          </a:stretch>
        </p:blipFill>
        <p:spPr bwMode="auto">
          <a:xfrm>
            <a:off x="1135900" y="1524000"/>
            <a:ext cx="6872199" cy="4572000"/>
          </a:xfrm>
          <a:prstGeom prst="rect">
            <a:avLst/>
          </a:prstGeom>
          <a:noFill/>
        </p:spPr>
      </p:pic>
      <p:sp>
        <p:nvSpPr>
          <p:cNvPr id="4" name="Slide Number Placeholder 3"/>
          <p:cNvSpPr>
            <a:spLocks noGrp="1"/>
          </p:cNvSpPr>
          <p:nvPr>
            <p:ph type="sldNum" sz="quarter" idx="15"/>
          </p:nvPr>
        </p:nvSpPr>
        <p:spPr/>
        <p:txBody>
          <a:bodyPr/>
          <a:lstStyle/>
          <a:p>
            <a:fld id="{8A879866-70F5-4DCB-8677-D8E85944F337}" type="slidenum">
              <a:rPr lang="en-US" smtClean="0"/>
              <a:pPr/>
              <a:t>108</a:t>
            </a:fld>
            <a:endParaRPr lang="en-US" dirty="0"/>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5" name="Rectangle 5"/>
          <p:cNvSpPr>
            <a:spLocks noGrp="1" noChangeArrowheads="1"/>
          </p:cNvSpPr>
          <p:nvPr>
            <p:ph type="title"/>
          </p:nvPr>
        </p:nvSpPr>
        <p:spPr>
          <a:xfrm>
            <a:off x="4953000" y="1905000"/>
            <a:ext cx="3429000" cy="762000"/>
          </a:xfrm>
        </p:spPr>
        <p:txBody>
          <a:bodyPr>
            <a:normAutofit fontScale="90000"/>
          </a:bodyPr>
          <a:lstStyle/>
          <a:p>
            <a:pPr algn="ctr"/>
            <a:r>
              <a:rPr lang="en-US" sz="3600" dirty="0"/>
              <a:t>Cheslatta </a:t>
            </a:r>
            <a:r>
              <a:rPr lang="en-US" sz="3600" dirty="0" smtClean="0"/>
              <a:t>Trail (protected trail)</a:t>
            </a:r>
            <a:endParaRPr lang="en-US" sz="3600" dirty="0"/>
          </a:p>
        </p:txBody>
      </p:sp>
      <p:pic>
        <p:nvPicPr>
          <p:cNvPr id="189444" name="Picture 4" descr="John Casimel Cheslatta trail"/>
          <p:cNvPicPr>
            <a:picLocks noGrp="1" noChangeAspect="1" noChangeArrowheads="1"/>
          </p:cNvPicPr>
          <p:nvPr>
            <p:ph idx="1"/>
          </p:nvPr>
        </p:nvPicPr>
        <p:blipFill>
          <a:blip r:embed="rId2" cstate="screen"/>
          <a:srcRect/>
          <a:stretch>
            <a:fillRect/>
          </a:stretch>
        </p:blipFill>
        <p:spPr>
          <a:xfrm>
            <a:off x="990600" y="950463"/>
            <a:ext cx="3810000" cy="5078815"/>
          </a:xfrm>
          <a:noFill/>
          <a:ln/>
          <a:effectLst>
            <a:softEdge rad="63500"/>
          </a:effectLst>
        </p:spPr>
      </p:pic>
      <p:sp>
        <p:nvSpPr>
          <p:cNvPr id="4" name="Slide Number Placeholder 3"/>
          <p:cNvSpPr>
            <a:spLocks noGrp="1"/>
          </p:cNvSpPr>
          <p:nvPr>
            <p:ph type="sldNum" sz="quarter" idx="15"/>
          </p:nvPr>
        </p:nvSpPr>
        <p:spPr/>
        <p:txBody>
          <a:bodyPr/>
          <a:lstStyle/>
          <a:p>
            <a:fld id="{8A879866-70F5-4DCB-8677-D8E85944F337}" type="slidenum">
              <a:rPr lang="en-US" smtClean="0"/>
              <a:pPr/>
              <a:t>109</a:t>
            </a:fld>
            <a:endParaRPr lang="en-US" dirty="0"/>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5" name="Rectangle 5"/>
          <p:cNvSpPr>
            <a:spLocks noGrp="1" noChangeArrowheads="1"/>
          </p:cNvSpPr>
          <p:nvPr>
            <p:ph type="title"/>
          </p:nvPr>
        </p:nvSpPr>
        <p:spPr/>
        <p:txBody>
          <a:bodyPr>
            <a:normAutofit/>
          </a:bodyPr>
          <a:lstStyle/>
          <a:p>
            <a:pPr algn="ctr"/>
            <a:r>
              <a:rPr lang="en-US" sz="3200" dirty="0"/>
              <a:t>Trails </a:t>
            </a:r>
            <a:r>
              <a:rPr lang="en-US" sz="3200" dirty="0" smtClean="0"/>
              <a:t>identified </a:t>
            </a:r>
            <a:r>
              <a:rPr lang="en-US" sz="3200" dirty="0"/>
              <a:t>in </a:t>
            </a:r>
            <a:r>
              <a:rPr lang="en-US" sz="3200" dirty="0" smtClean="0"/>
              <a:t>logging blocks</a:t>
            </a:r>
            <a:endParaRPr lang="en-US" sz="3200" dirty="0"/>
          </a:p>
        </p:txBody>
      </p:sp>
      <p:pic>
        <p:nvPicPr>
          <p:cNvPr id="194564" name="Picture 4" descr="Trail coridor"/>
          <p:cNvPicPr>
            <a:picLocks noGrp="1" noChangeAspect="1" noChangeArrowheads="1"/>
          </p:cNvPicPr>
          <p:nvPr>
            <p:ph idx="4294967295"/>
          </p:nvPr>
        </p:nvPicPr>
        <p:blipFill>
          <a:blip r:embed="rId2" cstate="screen"/>
          <a:srcRect/>
          <a:stretch>
            <a:fillRect/>
          </a:stretch>
        </p:blipFill>
        <p:spPr>
          <a:xfrm>
            <a:off x="1020762" y="1676400"/>
            <a:ext cx="3322638" cy="4429149"/>
          </a:xfrm>
          <a:noFill/>
          <a:ln/>
          <a:effectLst>
            <a:softEdge rad="63500"/>
          </a:effectLst>
        </p:spPr>
      </p:pic>
      <p:pic>
        <p:nvPicPr>
          <p:cNvPr id="194569" name="Picture 9" descr="Blk E trail2"/>
          <p:cNvPicPr>
            <a:picLocks noGrp="1" noChangeAspect="1" noChangeArrowheads="1"/>
          </p:cNvPicPr>
          <p:nvPr>
            <p:ph sz="half" idx="2"/>
          </p:nvPr>
        </p:nvPicPr>
        <p:blipFill>
          <a:blip r:embed="rId3" cstate="screen"/>
          <a:srcRect/>
          <a:stretch>
            <a:fillRect/>
          </a:stretch>
        </p:blipFill>
        <p:spPr>
          <a:xfrm>
            <a:off x="4800600" y="1676401"/>
            <a:ext cx="3315475" cy="4419600"/>
          </a:xfrm>
          <a:noFill/>
          <a:ln/>
          <a:effectLst>
            <a:softEdge rad="63500"/>
          </a:effectLst>
        </p:spPr>
      </p:pic>
      <p:sp>
        <p:nvSpPr>
          <p:cNvPr id="5" name="Slide Number Placeholder 4"/>
          <p:cNvSpPr>
            <a:spLocks noGrp="1"/>
          </p:cNvSpPr>
          <p:nvPr>
            <p:ph type="sldNum" sz="quarter" idx="12"/>
          </p:nvPr>
        </p:nvSpPr>
        <p:spPr/>
        <p:txBody>
          <a:bodyPr/>
          <a:lstStyle/>
          <a:p>
            <a:fld id="{4963EE4C-997A-4CA9-BE10-810F1C5E5D95}" type="slidenum">
              <a:rPr lang="en-US" smtClean="0"/>
              <a:pPr/>
              <a:t>110</a:t>
            </a:fld>
            <a:endParaRPr lang="en-US" dirty="0"/>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a:xfrm>
            <a:off x="1219200" y="685800"/>
            <a:ext cx="7467600" cy="685800"/>
          </a:xfrm>
        </p:spPr>
        <p:txBody>
          <a:bodyPr>
            <a:noAutofit/>
          </a:bodyPr>
          <a:lstStyle/>
          <a:p>
            <a:r>
              <a:rPr lang="en-US" sz="2800" dirty="0"/>
              <a:t>Historic Telegraph </a:t>
            </a:r>
            <a:r>
              <a:rPr lang="en-US" sz="2800" dirty="0" smtClean="0"/>
              <a:t>Trail protected &amp; non-protected sections</a:t>
            </a:r>
            <a:endParaRPr lang="en-US" sz="2800" dirty="0"/>
          </a:p>
        </p:txBody>
      </p:sp>
      <p:pic>
        <p:nvPicPr>
          <p:cNvPr id="198660" name="Picture 4" descr="telegraph trail entrance"/>
          <p:cNvPicPr>
            <a:picLocks noGrp="1" noChangeAspect="1" noChangeArrowheads="1"/>
          </p:cNvPicPr>
          <p:nvPr>
            <p:ph idx="1"/>
          </p:nvPr>
        </p:nvPicPr>
        <p:blipFill>
          <a:blip r:embed="rId2" cstate="screen"/>
          <a:srcRect/>
          <a:stretch>
            <a:fillRect/>
          </a:stretch>
        </p:blipFill>
        <p:spPr>
          <a:xfrm>
            <a:off x="1905000" y="1524001"/>
            <a:ext cx="5715000" cy="4286626"/>
          </a:xfrm>
          <a:noFill/>
          <a:ln/>
          <a:effectLst>
            <a:softEdge rad="63500"/>
          </a:effectLst>
        </p:spPr>
      </p:pic>
      <p:sp>
        <p:nvSpPr>
          <p:cNvPr id="4" name="Slide Number Placeholder 3"/>
          <p:cNvSpPr>
            <a:spLocks noGrp="1"/>
          </p:cNvSpPr>
          <p:nvPr>
            <p:ph type="sldNum" sz="quarter" idx="15"/>
          </p:nvPr>
        </p:nvSpPr>
        <p:spPr/>
        <p:txBody>
          <a:bodyPr/>
          <a:lstStyle/>
          <a:p>
            <a:fld id="{8A879866-70F5-4DCB-8677-D8E85944F337}" type="slidenum">
              <a:rPr lang="en-US" smtClean="0"/>
              <a:pPr/>
              <a:t>111</a:t>
            </a:fld>
            <a:endParaRPr lang="en-US" dirty="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endParaRPr lang="en-US" dirty="0"/>
          </a:p>
        </p:txBody>
      </p:sp>
      <p:sp>
        <p:nvSpPr>
          <p:cNvPr id="2" name="Title 1"/>
          <p:cNvSpPr>
            <a:spLocks noGrp="1"/>
          </p:cNvSpPr>
          <p:nvPr>
            <p:ph type="ctrTitle"/>
          </p:nvPr>
        </p:nvSpPr>
        <p:spPr/>
        <p:txBody>
          <a:bodyPr/>
          <a:lstStyle/>
          <a:p>
            <a:r>
              <a:rPr lang="en-US" sz="4400" dirty="0" smtClean="0"/>
              <a:t>Other Archaeological Sites</a:t>
            </a:r>
            <a:endParaRPr lang="en-US" sz="4400" dirty="0"/>
          </a:p>
        </p:txBody>
      </p:sp>
      <p:sp>
        <p:nvSpPr>
          <p:cNvPr id="5" name="Slide Number Placeholder 4"/>
          <p:cNvSpPr>
            <a:spLocks noGrp="1"/>
          </p:cNvSpPr>
          <p:nvPr>
            <p:ph type="sldNum" sz="quarter" idx="11"/>
          </p:nvPr>
        </p:nvSpPr>
        <p:spPr/>
        <p:txBody>
          <a:bodyPr/>
          <a:lstStyle/>
          <a:p>
            <a:fld id="{8A879866-70F5-4DCB-8677-D8E85944F337}" type="slidenum">
              <a:rPr lang="en-US" smtClean="0"/>
              <a:pPr/>
              <a:t>112</a:t>
            </a:fld>
            <a:endParaRPr lang="en-US" dirty="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600200"/>
            <a:ext cx="3810000" cy="838200"/>
          </a:xfrm>
        </p:spPr>
        <p:txBody>
          <a:bodyPr>
            <a:normAutofit fontScale="90000"/>
          </a:bodyPr>
          <a:lstStyle/>
          <a:p>
            <a:r>
              <a:rPr lang="en-US" sz="4400" dirty="0" smtClean="0"/>
              <a:t>Rock Art</a:t>
            </a:r>
            <a:br>
              <a:rPr lang="en-US" sz="4400" dirty="0" smtClean="0"/>
            </a:br>
            <a:r>
              <a:rPr lang="en-US" sz="4400" dirty="0" smtClean="0"/>
              <a:t>Pictographs</a:t>
            </a:r>
            <a:r>
              <a:rPr lang="en-US" dirty="0" smtClean="0"/>
              <a:t/>
            </a:r>
            <a:br>
              <a:rPr lang="en-US" dirty="0" smtClean="0"/>
            </a:br>
            <a:r>
              <a:rPr lang="en-US" sz="3100" dirty="0" smtClean="0"/>
              <a:t>(painted or drawn)</a:t>
            </a:r>
            <a:endParaRPr lang="en-US" sz="3100" dirty="0"/>
          </a:p>
        </p:txBody>
      </p:sp>
      <p:pic>
        <p:nvPicPr>
          <p:cNvPr id="5" name="Picture 6" descr="PICTO3"/>
          <p:cNvPicPr>
            <a:picLocks noGrp="1" noChangeAspect="1" noChangeArrowheads="1"/>
          </p:cNvPicPr>
          <p:nvPr>
            <p:ph sz="half" idx="1"/>
          </p:nvPr>
        </p:nvPicPr>
        <p:blipFill>
          <a:blip r:embed="rId2" cstate="screen"/>
          <a:srcRect/>
          <a:stretch>
            <a:fillRect/>
          </a:stretch>
        </p:blipFill>
        <p:spPr>
          <a:xfrm>
            <a:off x="4267200" y="1066800"/>
            <a:ext cx="4223821" cy="2819400"/>
          </a:xfrm>
          <a:noFill/>
          <a:ln/>
          <a:effectLst>
            <a:softEdge rad="63500"/>
          </a:effectLst>
        </p:spPr>
      </p:pic>
      <p:pic>
        <p:nvPicPr>
          <p:cNvPr id="6" name="Content Placeholder 5" descr="PICTO5"/>
          <p:cNvPicPr>
            <a:picLocks noGrp="1" noChangeAspect="1" noChangeArrowheads="1"/>
          </p:cNvPicPr>
          <p:nvPr>
            <p:ph sz="half" idx="2"/>
          </p:nvPr>
        </p:nvPicPr>
        <p:blipFill>
          <a:blip r:embed="rId3" cstate="screen"/>
          <a:srcRect/>
          <a:stretch>
            <a:fillRect/>
          </a:stretch>
        </p:blipFill>
        <p:spPr>
          <a:xfrm>
            <a:off x="838200" y="3276600"/>
            <a:ext cx="4287553" cy="2861941"/>
          </a:xfrm>
          <a:noFill/>
          <a:ln/>
          <a:effectLst>
            <a:softEdge rad="63500"/>
          </a:effectLst>
        </p:spPr>
      </p:pic>
      <p:sp>
        <p:nvSpPr>
          <p:cNvPr id="7" name="Slide Number Placeholder 6"/>
          <p:cNvSpPr>
            <a:spLocks noGrp="1"/>
          </p:cNvSpPr>
          <p:nvPr>
            <p:ph type="sldNum" sz="quarter" idx="12"/>
          </p:nvPr>
        </p:nvSpPr>
        <p:spPr/>
        <p:txBody>
          <a:bodyPr/>
          <a:lstStyle/>
          <a:p>
            <a:fld id="{8A879866-70F5-4DCB-8677-D8E85944F337}" type="slidenum">
              <a:rPr lang="en-US" smtClean="0"/>
              <a:pPr/>
              <a:t>113</a:t>
            </a:fld>
            <a:endParaRPr lang="en-US" dirty="0"/>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ctograph and me.JPG"/>
          <p:cNvPicPr>
            <a:picLocks noGrp="1" noChangeAspect="1"/>
          </p:cNvPicPr>
          <p:nvPr>
            <p:ph idx="1"/>
          </p:nvPr>
        </p:nvPicPr>
        <p:blipFill>
          <a:blip r:embed="rId2" cstate="screen"/>
          <a:stretch>
            <a:fillRect/>
          </a:stretch>
        </p:blipFill>
        <p:spPr>
          <a:xfrm>
            <a:off x="914400" y="762000"/>
            <a:ext cx="4114800" cy="5486400"/>
          </a:xfrm>
          <a:effectLst>
            <a:softEdge rad="63500"/>
          </a:effectLst>
        </p:spPr>
      </p:pic>
      <p:sp>
        <p:nvSpPr>
          <p:cNvPr id="3" name="Title 2"/>
          <p:cNvSpPr>
            <a:spLocks noGrp="1"/>
          </p:cNvSpPr>
          <p:nvPr>
            <p:ph type="title"/>
          </p:nvPr>
        </p:nvSpPr>
        <p:spPr>
          <a:xfrm>
            <a:off x="4724400" y="2057400"/>
            <a:ext cx="3962400" cy="762000"/>
          </a:xfrm>
        </p:spPr>
        <p:txBody>
          <a:bodyPr>
            <a:normAutofit fontScale="90000"/>
          </a:bodyPr>
          <a:lstStyle/>
          <a:p>
            <a:pPr algn="ctr"/>
            <a:r>
              <a:rPr lang="en-US" sz="4000" dirty="0" smtClean="0"/>
              <a:t>Pictograph </a:t>
            </a:r>
            <a:br>
              <a:rPr lang="en-US" sz="4000" dirty="0" smtClean="0"/>
            </a:br>
            <a:r>
              <a:rPr lang="en-US" sz="4000" dirty="0" smtClean="0"/>
              <a:t>location</a:t>
            </a:r>
            <a:endParaRPr lang="en-US"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114</a:t>
            </a:fld>
            <a:endParaRPr lang="en-US" dirty="0"/>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ctograph.jpg"/>
          <p:cNvPicPr>
            <a:picLocks noGrp="1" noChangeAspect="1"/>
          </p:cNvPicPr>
          <p:nvPr>
            <p:ph idx="1"/>
          </p:nvPr>
        </p:nvPicPr>
        <p:blipFill>
          <a:blip r:embed="rId2" cstate="screen">
            <a:lum bright="10000"/>
          </a:blip>
          <a:stretch>
            <a:fillRect/>
          </a:stretch>
        </p:blipFill>
        <p:spPr>
          <a:xfrm>
            <a:off x="1752600" y="1524000"/>
            <a:ext cx="5858510" cy="4525888"/>
          </a:xfrm>
          <a:effectLst>
            <a:softEdge rad="63500"/>
          </a:effectLst>
        </p:spPr>
      </p:pic>
      <p:sp>
        <p:nvSpPr>
          <p:cNvPr id="3" name="Title 2"/>
          <p:cNvSpPr>
            <a:spLocks noGrp="1"/>
          </p:cNvSpPr>
          <p:nvPr>
            <p:ph type="title"/>
          </p:nvPr>
        </p:nvSpPr>
        <p:spPr/>
        <p:txBody>
          <a:bodyPr/>
          <a:lstStyle/>
          <a:p>
            <a:pPr algn="ctr"/>
            <a:r>
              <a:rPr lang="en-US" sz="4000" dirty="0" smtClean="0"/>
              <a:t>Pictographs</a:t>
            </a:r>
            <a:endParaRPr lang="en-US"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115</a:t>
            </a:fld>
            <a:endParaRPr lang="en-US" dirty="0"/>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Thutade grave site, small one outlined in rocks.JPG"/>
          <p:cNvPicPr>
            <a:picLocks noGrp="1" noChangeAspect="1"/>
          </p:cNvPicPr>
          <p:nvPr>
            <p:ph idx="1"/>
          </p:nvPr>
        </p:nvPicPr>
        <p:blipFill>
          <a:blip r:embed="rId2" cstate="screen"/>
          <a:stretch>
            <a:fillRect/>
          </a:stretch>
        </p:blipFill>
        <p:spPr>
          <a:xfrm>
            <a:off x="1590007" y="1573505"/>
            <a:ext cx="5963985" cy="4472989"/>
          </a:xfrm>
          <a:effectLst>
            <a:softEdge rad="63500"/>
          </a:effectLst>
        </p:spPr>
      </p:pic>
      <p:sp>
        <p:nvSpPr>
          <p:cNvPr id="3" name="Title 2"/>
          <p:cNvSpPr>
            <a:spLocks noGrp="1"/>
          </p:cNvSpPr>
          <p:nvPr>
            <p:ph type="title"/>
          </p:nvPr>
        </p:nvSpPr>
        <p:spPr/>
        <p:txBody>
          <a:bodyPr/>
          <a:lstStyle/>
          <a:p>
            <a:pPr algn="ctr"/>
            <a:r>
              <a:rPr lang="en-US" dirty="0" smtClean="0"/>
              <a:t>Burial</a:t>
            </a:r>
            <a:endParaRPr lang="en-US" dirty="0"/>
          </a:p>
        </p:txBody>
      </p:sp>
      <p:sp>
        <p:nvSpPr>
          <p:cNvPr id="4" name="Slide Number Placeholder 3"/>
          <p:cNvSpPr>
            <a:spLocks noGrp="1"/>
          </p:cNvSpPr>
          <p:nvPr>
            <p:ph type="sldNum" sz="quarter" idx="15"/>
          </p:nvPr>
        </p:nvSpPr>
        <p:spPr/>
        <p:txBody>
          <a:bodyPr/>
          <a:lstStyle/>
          <a:p>
            <a:fld id="{8A879866-70F5-4DCB-8677-D8E85944F337}" type="slidenum">
              <a:rPr lang="en-US" smtClean="0"/>
              <a:pPr/>
              <a:t>116</a:t>
            </a:fld>
            <a:endParaRPr lang="en-US" dirty="0"/>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Hearth</a:t>
            </a:r>
            <a:endParaRPr lang="en-US" dirty="0"/>
          </a:p>
        </p:txBody>
      </p:sp>
      <p:pic>
        <p:nvPicPr>
          <p:cNvPr id="6" name="Content Placeholder 5" descr="FgSg-1 hearth on road bank SF#3.JPG"/>
          <p:cNvPicPr>
            <a:picLocks noGrp="1" noChangeAspect="1"/>
          </p:cNvPicPr>
          <p:nvPr>
            <p:ph idx="1"/>
          </p:nvPr>
        </p:nvPicPr>
        <p:blipFill>
          <a:blip r:embed="rId2" cstate="screen"/>
          <a:stretch>
            <a:fillRect/>
          </a:stretch>
        </p:blipFill>
        <p:spPr>
          <a:xfrm>
            <a:off x="1524000" y="1524000"/>
            <a:ext cx="6096000" cy="4572000"/>
          </a:xfrm>
          <a:effectLst>
            <a:softEdge rad="63500"/>
          </a:effectLst>
        </p:spPr>
      </p:pic>
      <p:sp>
        <p:nvSpPr>
          <p:cNvPr id="4" name="Slide Number Placeholder 3"/>
          <p:cNvSpPr>
            <a:spLocks noGrp="1"/>
          </p:cNvSpPr>
          <p:nvPr>
            <p:ph type="sldNum" sz="quarter" idx="15"/>
          </p:nvPr>
        </p:nvSpPr>
        <p:spPr/>
        <p:txBody>
          <a:bodyPr/>
          <a:lstStyle/>
          <a:p>
            <a:fld id="{8A879866-70F5-4DCB-8677-D8E85944F337}" type="slidenum">
              <a:rPr lang="en-US" smtClean="0"/>
              <a:pPr/>
              <a:t>117</a:t>
            </a:fld>
            <a:endParaRPr lang="en-US" dirty="0"/>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an ST5 T1 FCR.JPG"/>
          <p:cNvPicPr>
            <a:picLocks noGrp="1" noChangeAspect="1"/>
          </p:cNvPicPr>
          <p:nvPr>
            <p:ph idx="1"/>
          </p:nvPr>
        </p:nvPicPr>
        <p:blipFill>
          <a:blip r:embed="rId2" cstate="screen"/>
          <a:stretch>
            <a:fillRect/>
          </a:stretch>
        </p:blipFill>
        <p:spPr>
          <a:xfrm>
            <a:off x="1524000" y="1524000"/>
            <a:ext cx="6096000" cy="4572000"/>
          </a:xfrm>
          <a:effectLst>
            <a:softEdge rad="63500"/>
          </a:effectLst>
        </p:spPr>
      </p:pic>
      <p:sp>
        <p:nvSpPr>
          <p:cNvPr id="3" name="Title 2"/>
          <p:cNvSpPr>
            <a:spLocks noGrp="1"/>
          </p:cNvSpPr>
          <p:nvPr>
            <p:ph type="title"/>
          </p:nvPr>
        </p:nvSpPr>
        <p:spPr/>
        <p:txBody>
          <a:bodyPr/>
          <a:lstStyle/>
          <a:p>
            <a:pPr algn="ctr"/>
            <a:r>
              <a:rPr lang="en-US" dirty="0" smtClean="0"/>
              <a:t>Fire-cracked rock</a:t>
            </a:r>
            <a:endParaRPr lang="en-US"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118</a:t>
            </a:fld>
            <a:endParaRPr lang="en-US" dirty="0"/>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sz="2400" dirty="0" smtClean="0"/>
              <a:t>Unprotected CHR sites with cultural remains</a:t>
            </a:r>
            <a:endParaRPr lang="en-US" dirty="0"/>
          </a:p>
        </p:txBody>
      </p:sp>
      <p:sp>
        <p:nvSpPr>
          <p:cNvPr id="3" name="Title 2"/>
          <p:cNvSpPr>
            <a:spLocks noGrp="1"/>
          </p:cNvSpPr>
          <p:nvPr>
            <p:ph type="ctrTitle"/>
          </p:nvPr>
        </p:nvSpPr>
        <p:spPr/>
        <p:txBody>
          <a:bodyPr/>
          <a:lstStyle/>
          <a:p>
            <a:r>
              <a:rPr lang="en-US" dirty="0" smtClean="0"/>
              <a:t>TUS/Historic Sites</a:t>
            </a:r>
            <a:endParaRPr lang="en-US" dirty="0"/>
          </a:p>
        </p:txBody>
      </p:sp>
      <p:sp>
        <p:nvSpPr>
          <p:cNvPr id="4" name="Slide Number Placeholder 3"/>
          <p:cNvSpPr>
            <a:spLocks noGrp="1"/>
          </p:cNvSpPr>
          <p:nvPr>
            <p:ph type="sldNum" sz="quarter" idx="11"/>
          </p:nvPr>
        </p:nvSpPr>
        <p:spPr/>
        <p:txBody>
          <a:bodyPr/>
          <a:lstStyle/>
          <a:p>
            <a:fld id="{8A879866-70F5-4DCB-8677-D8E85944F337}" type="slidenum">
              <a:rPr lang="en-US" smtClean="0"/>
              <a:pPr/>
              <a:t>119</a:t>
            </a:fld>
            <a:endParaRPr lang="en-US" dirty="0"/>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rock feature measured.JPG"/>
          <p:cNvPicPr>
            <a:picLocks noGrp="1" noChangeAspect="1"/>
          </p:cNvPicPr>
          <p:nvPr>
            <p:ph idx="1"/>
          </p:nvPr>
        </p:nvPicPr>
        <p:blipFill>
          <a:blip r:embed="rId2" cstate="screen"/>
          <a:stretch>
            <a:fillRect/>
          </a:stretch>
        </p:blipFill>
        <p:spPr>
          <a:xfrm>
            <a:off x="1828800" y="1905000"/>
            <a:ext cx="5715000" cy="4286250"/>
          </a:xfrm>
          <a:effectLst>
            <a:softEdge rad="63500"/>
          </a:effectLst>
        </p:spPr>
      </p:pic>
      <p:sp>
        <p:nvSpPr>
          <p:cNvPr id="3" name="Title 2"/>
          <p:cNvSpPr>
            <a:spLocks noGrp="1"/>
          </p:cNvSpPr>
          <p:nvPr>
            <p:ph type="title"/>
          </p:nvPr>
        </p:nvSpPr>
        <p:spPr>
          <a:xfrm>
            <a:off x="457200" y="457200"/>
            <a:ext cx="8229600" cy="1219200"/>
          </a:xfrm>
        </p:spPr>
        <p:txBody>
          <a:bodyPr>
            <a:normAutofit fontScale="90000"/>
          </a:bodyPr>
          <a:lstStyle/>
          <a:p>
            <a:pPr algn="ctr"/>
            <a:r>
              <a:rPr lang="en-US" dirty="0" smtClean="0"/>
              <a:t>Historic Site </a:t>
            </a:r>
            <a:br>
              <a:rPr lang="en-US" dirty="0" smtClean="0"/>
            </a:br>
            <a:r>
              <a:rPr lang="en-US" sz="3100" dirty="0" smtClean="0"/>
              <a:t>Stone oven associated with railway construction near Horsefly</a:t>
            </a:r>
            <a:endParaRPr lang="en-US" sz="3100"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120</a:t>
            </a:fld>
            <a:endParaRPr lang="en-US" dirty="0"/>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large cabin #1.JPG"/>
          <p:cNvPicPr>
            <a:picLocks noGrp="1" noChangeAspect="1"/>
          </p:cNvPicPr>
          <p:nvPr>
            <p:ph idx="1"/>
          </p:nvPr>
        </p:nvPicPr>
        <p:blipFill>
          <a:blip r:embed="rId2" cstate="screen"/>
          <a:stretch>
            <a:fillRect/>
          </a:stretch>
        </p:blipFill>
        <p:spPr>
          <a:xfrm>
            <a:off x="1524000" y="1524000"/>
            <a:ext cx="6096000" cy="4572000"/>
          </a:xfrm>
          <a:effectLst>
            <a:softEdge rad="63500"/>
          </a:effectLst>
        </p:spPr>
      </p:pic>
      <p:sp>
        <p:nvSpPr>
          <p:cNvPr id="3" name="Title 2"/>
          <p:cNvSpPr>
            <a:spLocks noGrp="1"/>
          </p:cNvSpPr>
          <p:nvPr>
            <p:ph type="title"/>
          </p:nvPr>
        </p:nvSpPr>
        <p:spPr/>
        <p:txBody>
          <a:bodyPr/>
          <a:lstStyle/>
          <a:p>
            <a:pPr algn="ctr"/>
            <a:r>
              <a:rPr lang="en-US" dirty="0" smtClean="0"/>
              <a:t>Tie cutting cabin</a:t>
            </a:r>
            <a:endParaRPr lang="en-US"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121</a:t>
            </a:fld>
            <a:endParaRPr lang="en-US" dirty="0"/>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ottle.jpg"/>
          <p:cNvPicPr>
            <a:picLocks noGrp="1" noChangeAspect="1"/>
          </p:cNvPicPr>
          <p:nvPr>
            <p:ph idx="1"/>
          </p:nvPr>
        </p:nvPicPr>
        <p:blipFill>
          <a:blip r:embed="rId2" cstate="screen"/>
          <a:stretch>
            <a:fillRect/>
          </a:stretch>
        </p:blipFill>
        <p:spPr>
          <a:xfrm>
            <a:off x="2667000" y="1752600"/>
            <a:ext cx="4111752" cy="4393191"/>
          </a:xfrm>
          <a:effectLst>
            <a:softEdge rad="63500"/>
          </a:effectLst>
        </p:spPr>
      </p:pic>
      <p:sp>
        <p:nvSpPr>
          <p:cNvPr id="3" name="Title 2"/>
          <p:cNvSpPr>
            <a:spLocks noGrp="1"/>
          </p:cNvSpPr>
          <p:nvPr>
            <p:ph type="title"/>
          </p:nvPr>
        </p:nvSpPr>
        <p:spPr/>
        <p:txBody>
          <a:bodyPr>
            <a:normAutofit fontScale="90000"/>
          </a:bodyPr>
          <a:lstStyle/>
          <a:p>
            <a:pPr algn="ctr"/>
            <a:r>
              <a:rPr lang="en-US" dirty="0" smtClean="0"/>
              <a:t>Historic ink bottle from Prince George</a:t>
            </a:r>
            <a:endParaRPr lang="en-US"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122</a:t>
            </a:fld>
            <a:endParaRPr lang="en-US" dirty="0"/>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Kuy-NE Drying sticks and AP.jpg"/>
          <p:cNvPicPr>
            <a:picLocks noGrp="1" noChangeAspect="1"/>
          </p:cNvPicPr>
          <p:nvPr>
            <p:ph idx="1"/>
          </p:nvPr>
        </p:nvPicPr>
        <p:blipFill>
          <a:blip r:embed="rId2" cstate="screen"/>
          <a:stretch>
            <a:fillRect/>
          </a:stretch>
        </p:blipFill>
        <p:spPr>
          <a:xfrm>
            <a:off x="2857500" y="1524000"/>
            <a:ext cx="3543300" cy="4724400"/>
          </a:xfrm>
          <a:effectLst>
            <a:softEdge rad="63500"/>
          </a:effectLst>
        </p:spPr>
      </p:pic>
      <p:sp>
        <p:nvSpPr>
          <p:cNvPr id="3" name="Title 2"/>
          <p:cNvSpPr>
            <a:spLocks noGrp="1"/>
          </p:cNvSpPr>
          <p:nvPr>
            <p:ph type="title"/>
          </p:nvPr>
        </p:nvSpPr>
        <p:spPr/>
        <p:txBody>
          <a:bodyPr>
            <a:normAutofit fontScale="90000"/>
          </a:bodyPr>
          <a:lstStyle/>
          <a:p>
            <a:pPr algn="ctr"/>
            <a:r>
              <a:rPr lang="en-US" dirty="0" smtClean="0"/>
              <a:t>Sharpened stick cache (fish weir poles?)</a:t>
            </a:r>
            <a:endParaRPr lang="en-US"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123</a:t>
            </a:fld>
            <a:endParaRPr lang="en-US" dirty="0"/>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at Edmund.jpg"/>
          <p:cNvPicPr>
            <a:picLocks noGrp="1" noChangeAspect="1"/>
          </p:cNvPicPr>
          <p:nvPr>
            <p:ph idx="1"/>
          </p:nvPr>
        </p:nvPicPr>
        <p:blipFill>
          <a:blip r:embed="rId2" cstate="screen"/>
          <a:stretch>
            <a:fillRect/>
          </a:stretch>
        </p:blipFill>
        <p:spPr>
          <a:xfrm>
            <a:off x="1524000" y="1524000"/>
            <a:ext cx="6096000" cy="4572000"/>
          </a:xfrm>
          <a:effectLst>
            <a:softEdge rad="63500"/>
          </a:effectLst>
        </p:spPr>
      </p:pic>
      <p:sp>
        <p:nvSpPr>
          <p:cNvPr id="5" name="Title 2"/>
          <p:cNvSpPr>
            <a:spLocks noGrp="1"/>
          </p:cNvSpPr>
          <p:nvPr>
            <p:ph type="title"/>
          </p:nvPr>
        </p:nvSpPr>
        <p:spPr/>
        <p:txBody>
          <a:bodyPr/>
          <a:lstStyle/>
          <a:p>
            <a:pPr algn="ctr"/>
            <a:r>
              <a:rPr lang="en-US" dirty="0" smtClean="0"/>
              <a:t>Cottonwood canoe</a:t>
            </a:r>
            <a:endParaRPr lang="en-US" dirty="0"/>
          </a:p>
        </p:txBody>
      </p:sp>
      <p:sp>
        <p:nvSpPr>
          <p:cNvPr id="6" name="Slide Number Placeholder 5"/>
          <p:cNvSpPr>
            <a:spLocks noGrp="1"/>
          </p:cNvSpPr>
          <p:nvPr>
            <p:ph type="sldNum" sz="quarter" idx="15"/>
          </p:nvPr>
        </p:nvSpPr>
        <p:spPr/>
        <p:txBody>
          <a:bodyPr/>
          <a:lstStyle/>
          <a:p>
            <a:fld id="{8A879866-70F5-4DCB-8677-D8E85944F337}" type="slidenum">
              <a:rPr lang="en-US" smtClean="0"/>
              <a:pPr/>
              <a:t>124</a:t>
            </a:fld>
            <a:endParaRPr lang="en-US" dirty="0"/>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sz="2400" dirty="0" smtClean="0"/>
              <a:t>Other CHR sites of cultural significance</a:t>
            </a:r>
            <a:endParaRPr lang="en-US" dirty="0"/>
          </a:p>
        </p:txBody>
      </p:sp>
      <p:sp>
        <p:nvSpPr>
          <p:cNvPr id="3" name="Title 2"/>
          <p:cNvSpPr>
            <a:spLocks noGrp="1"/>
          </p:cNvSpPr>
          <p:nvPr>
            <p:ph type="ctrTitle"/>
          </p:nvPr>
        </p:nvSpPr>
        <p:spPr/>
        <p:txBody>
          <a:bodyPr/>
          <a:lstStyle/>
          <a:p>
            <a:r>
              <a:rPr lang="en-US" dirty="0" smtClean="0"/>
              <a:t>CHR Site</a:t>
            </a:r>
            <a:endParaRPr lang="en-US" dirty="0"/>
          </a:p>
        </p:txBody>
      </p:sp>
      <p:sp>
        <p:nvSpPr>
          <p:cNvPr id="4" name="Slide Number Placeholder 3"/>
          <p:cNvSpPr>
            <a:spLocks noGrp="1"/>
          </p:cNvSpPr>
          <p:nvPr>
            <p:ph type="sldNum" sz="quarter" idx="11"/>
          </p:nvPr>
        </p:nvSpPr>
        <p:spPr/>
        <p:txBody>
          <a:bodyPr/>
          <a:lstStyle/>
          <a:p>
            <a:fld id="{8A879866-70F5-4DCB-8677-D8E85944F337}" type="slidenum">
              <a:rPr lang="en-US" smtClean="0"/>
              <a:pPr/>
              <a:t>125</a:t>
            </a:fld>
            <a:endParaRPr lang="en-US" dirty="0"/>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t>Traditional, ceremonial &amp; spiritual use sites</a:t>
            </a:r>
            <a:endParaRPr lang="en-US" sz="3400" dirty="0"/>
          </a:p>
        </p:txBody>
      </p:sp>
      <p:sp>
        <p:nvSpPr>
          <p:cNvPr id="3" name="Text Placeholder 2"/>
          <p:cNvSpPr>
            <a:spLocks noGrp="1"/>
          </p:cNvSpPr>
          <p:nvPr>
            <p:ph type="body" idx="1"/>
          </p:nvPr>
        </p:nvSpPr>
        <p:spPr/>
        <p:txBody>
          <a:bodyPr/>
          <a:lstStyle/>
          <a:p>
            <a:endParaRPr lang="en-US" dirty="0"/>
          </a:p>
        </p:txBody>
      </p:sp>
      <p:pic>
        <p:nvPicPr>
          <p:cNvPr id="4" name="Content Placeholder 3" descr="P7200029.JPG"/>
          <p:cNvPicPr>
            <a:picLocks noChangeAspect="1"/>
          </p:cNvPicPr>
          <p:nvPr/>
        </p:nvPicPr>
        <p:blipFill>
          <a:blip r:embed="rId2" cstate="screen"/>
          <a:stretch>
            <a:fillRect/>
          </a:stretch>
        </p:blipFill>
        <p:spPr>
          <a:xfrm>
            <a:off x="3733800" y="762000"/>
            <a:ext cx="4775200" cy="3581400"/>
          </a:xfrm>
          <a:prstGeom prst="rect">
            <a:avLst/>
          </a:prstGeom>
          <a:effectLst>
            <a:softEdge rad="317500"/>
          </a:effectLst>
        </p:spPr>
      </p:pic>
      <p:sp>
        <p:nvSpPr>
          <p:cNvPr id="5" name="Slide Number Placeholder 4"/>
          <p:cNvSpPr>
            <a:spLocks noGrp="1"/>
          </p:cNvSpPr>
          <p:nvPr>
            <p:ph type="sldNum" sz="quarter" idx="12"/>
          </p:nvPr>
        </p:nvSpPr>
        <p:spPr/>
        <p:txBody>
          <a:bodyPr/>
          <a:lstStyle/>
          <a:p>
            <a:fld id="{8A879866-70F5-4DCB-8677-D8E85944F337}" type="slidenum">
              <a:rPr lang="en-US" smtClean="0"/>
              <a:pPr/>
              <a:t>126</a:t>
            </a:fld>
            <a:endParaRPr lang="en-US" dirty="0"/>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533400"/>
            <a:ext cx="8229600" cy="990600"/>
          </a:xfrm>
        </p:spPr>
        <p:txBody>
          <a:bodyPr>
            <a:normAutofit/>
          </a:bodyPr>
          <a:lstStyle/>
          <a:p>
            <a:pPr algn="ctr"/>
            <a:r>
              <a:rPr lang="en-US" sz="3600" dirty="0" smtClean="0"/>
              <a:t>Traditional Fishing – Moricetown Canyon</a:t>
            </a:r>
            <a:endParaRPr lang="en-US" sz="3600" dirty="0"/>
          </a:p>
        </p:txBody>
      </p:sp>
      <p:pic>
        <p:nvPicPr>
          <p:cNvPr id="6" name="Content Placeholder 5" descr="tail of canyon on Bulkley.JPG"/>
          <p:cNvPicPr>
            <a:picLocks noGrp="1" noChangeAspect="1"/>
          </p:cNvPicPr>
          <p:nvPr>
            <p:ph idx="1"/>
          </p:nvPr>
        </p:nvPicPr>
        <p:blipFill>
          <a:blip r:embed="rId2" cstate="screen"/>
          <a:stretch>
            <a:fillRect/>
          </a:stretch>
        </p:blipFill>
        <p:spPr>
          <a:xfrm>
            <a:off x="1828800" y="1752600"/>
            <a:ext cx="5715000" cy="4286250"/>
          </a:xfrm>
          <a:effectLst>
            <a:softEdge rad="63500"/>
          </a:effectLst>
        </p:spPr>
      </p:pic>
      <p:sp>
        <p:nvSpPr>
          <p:cNvPr id="4" name="Slide Number Placeholder 3"/>
          <p:cNvSpPr>
            <a:spLocks noGrp="1"/>
          </p:cNvSpPr>
          <p:nvPr>
            <p:ph type="sldNum" sz="quarter" idx="15"/>
          </p:nvPr>
        </p:nvSpPr>
        <p:spPr/>
        <p:txBody>
          <a:bodyPr/>
          <a:lstStyle/>
          <a:p>
            <a:fld id="{8A879866-70F5-4DCB-8677-D8E85944F337}" type="slidenum">
              <a:rPr lang="en-US" smtClean="0"/>
              <a:pPr/>
              <a:t>127</a:t>
            </a:fld>
            <a:endParaRPr lang="en-US" dirty="0"/>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Sacred Mountain</a:t>
            </a:r>
            <a:endParaRPr lang="en-US" dirty="0"/>
          </a:p>
        </p:txBody>
      </p:sp>
      <p:pic>
        <p:nvPicPr>
          <p:cNvPr id="4" name="Content Placeholder 3" descr="Ormond Sacred Mtn Najah Bayoh"/>
          <p:cNvPicPr>
            <a:picLocks noGrp="1" noChangeAspect="1" noChangeArrowheads="1"/>
          </p:cNvPicPr>
          <p:nvPr>
            <p:ph idx="1"/>
          </p:nvPr>
        </p:nvPicPr>
        <p:blipFill>
          <a:blip r:embed="rId2" cstate="screen"/>
          <a:srcRect/>
          <a:stretch>
            <a:fillRect/>
          </a:stretch>
        </p:blipFill>
        <p:spPr>
          <a:xfrm>
            <a:off x="1600200" y="1524000"/>
            <a:ext cx="6096000" cy="4572000"/>
          </a:xfrm>
          <a:noFill/>
          <a:effectLst>
            <a:softEdge rad="63500"/>
          </a:effectLst>
        </p:spPr>
      </p:pic>
      <p:sp>
        <p:nvSpPr>
          <p:cNvPr id="5" name="Slide Number Placeholder 4"/>
          <p:cNvSpPr>
            <a:spLocks noGrp="1"/>
          </p:cNvSpPr>
          <p:nvPr>
            <p:ph type="sldNum" sz="quarter" idx="15"/>
          </p:nvPr>
        </p:nvSpPr>
        <p:spPr/>
        <p:txBody>
          <a:bodyPr/>
          <a:lstStyle/>
          <a:p>
            <a:fld id="{8A879866-70F5-4DCB-8677-D8E85944F337}" type="slidenum">
              <a:rPr lang="en-US" smtClean="0"/>
              <a:pPr/>
              <a:t>128</a:t>
            </a:fld>
            <a:endParaRPr lang="en-US" dirty="0"/>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SC_2523.JPG"/>
          <p:cNvPicPr>
            <a:picLocks noGrp="1" noChangeAspect="1"/>
          </p:cNvPicPr>
          <p:nvPr>
            <p:ph idx="1"/>
          </p:nvPr>
        </p:nvPicPr>
        <p:blipFill>
          <a:blip r:embed="rId2" cstate="screen"/>
          <a:stretch>
            <a:fillRect/>
          </a:stretch>
        </p:blipFill>
        <p:spPr>
          <a:xfrm>
            <a:off x="1447800" y="1600200"/>
            <a:ext cx="6562344" cy="4363261"/>
          </a:xfrm>
          <a:effectLst>
            <a:softEdge rad="63500"/>
          </a:effectLst>
        </p:spPr>
      </p:pic>
      <p:sp>
        <p:nvSpPr>
          <p:cNvPr id="3" name="Title 2"/>
          <p:cNvSpPr>
            <a:spLocks noGrp="1"/>
          </p:cNvSpPr>
          <p:nvPr>
            <p:ph type="title"/>
          </p:nvPr>
        </p:nvSpPr>
        <p:spPr/>
        <p:txBody>
          <a:bodyPr/>
          <a:lstStyle/>
          <a:p>
            <a:pPr algn="ctr"/>
            <a:r>
              <a:rPr lang="en-US" dirty="0" smtClean="0"/>
              <a:t>Caves</a:t>
            </a:r>
            <a:endParaRPr lang="en-US"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129</a:t>
            </a:fld>
            <a:endParaRPr lang="en-US" dirty="0"/>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SC_2707.JPG"/>
          <p:cNvPicPr>
            <a:picLocks noGrp="1" noChangeAspect="1"/>
          </p:cNvPicPr>
          <p:nvPr>
            <p:ph idx="1"/>
          </p:nvPr>
        </p:nvPicPr>
        <p:blipFill>
          <a:blip r:embed="rId2" cstate="screen"/>
          <a:stretch>
            <a:fillRect/>
          </a:stretch>
        </p:blipFill>
        <p:spPr>
          <a:xfrm>
            <a:off x="1371600" y="1600200"/>
            <a:ext cx="6409944" cy="4261931"/>
          </a:xfrm>
          <a:effectLst>
            <a:softEdge rad="63500"/>
          </a:effectLst>
        </p:spPr>
      </p:pic>
      <p:sp>
        <p:nvSpPr>
          <p:cNvPr id="3" name="Title 2"/>
          <p:cNvSpPr>
            <a:spLocks noGrp="1"/>
          </p:cNvSpPr>
          <p:nvPr>
            <p:ph type="title"/>
          </p:nvPr>
        </p:nvSpPr>
        <p:spPr/>
        <p:txBody>
          <a:bodyPr/>
          <a:lstStyle/>
          <a:p>
            <a:pPr algn="ctr"/>
            <a:r>
              <a:rPr lang="en-US" dirty="0" smtClean="0"/>
              <a:t>Rock shelters</a:t>
            </a:r>
            <a:endParaRPr lang="en-US"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130</a:t>
            </a:fld>
            <a:endParaRPr lang="en-US" dirty="0"/>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Ecological features of cultural significance</a:t>
            </a:r>
            <a:endParaRPr lang="en-US" sz="3600" dirty="0"/>
          </a:p>
        </p:txBody>
      </p:sp>
      <p:sp>
        <p:nvSpPr>
          <p:cNvPr id="3" name="Text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2"/>
          </p:nvPr>
        </p:nvSpPr>
        <p:spPr/>
        <p:txBody>
          <a:bodyPr/>
          <a:lstStyle/>
          <a:p>
            <a:fld id="{8A879866-70F5-4DCB-8677-D8E85944F337}" type="slidenum">
              <a:rPr lang="en-US" smtClean="0"/>
              <a:pPr/>
              <a:t>131</a:t>
            </a:fld>
            <a:endParaRPr lang="en-US" dirty="0"/>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8" name="Rectangle 4"/>
          <p:cNvSpPr>
            <a:spLocks noGrp="1" noChangeArrowheads="1"/>
          </p:cNvSpPr>
          <p:nvPr>
            <p:ph type="title"/>
          </p:nvPr>
        </p:nvSpPr>
        <p:spPr/>
        <p:txBody>
          <a:bodyPr/>
          <a:lstStyle/>
          <a:p>
            <a:pPr algn="ctr"/>
            <a:r>
              <a:rPr lang="en-US" dirty="0" smtClean="0"/>
              <a:t>Mineral source</a:t>
            </a:r>
            <a:endParaRPr lang="en-US" dirty="0"/>
          </a:p>
        </p:txBody>
      </p:sp>
      <p:pic>
        <p:nvPicPr>
          <p:cNvPr id="267270" name="Picture 6" descr="Mineral lick"/>
          <p:cNvPicPr>
            <a:picLocks noGrp="1" noChangeAspect="1" noChangeArrowheads="1"/>
          </p:cNvPicPr>
          <p:nvPr>
            <p:ph idx="1"/>
          </p:nvPr>
        </p:nvPicPr>
        <p:blipFill>
          <a:blip r:embed="rId2" cstate="screen"/>
          <a:srcRect/>
          <a:stretch>
            <a:fillRect/>
          </a:stretch>
        </p:blipFill>
        <p:spPr>
          <a:xfrm>
            <a:off x="1981200" y="1600201"/>
            <a:ext cx="5610225" cy="4208038"/>
          </a:xfrm>
          <a:noFill/>
          <a:ln/>
          <a:effectLst>
            <a:softEdge rad="63500"/>
          </a:effectLst>
        </p:spPr>
      </p:pic>
      <p:sp>
        <p:nvSpPr>
          <p:cNvPr id="4" name="Slide Number Placeholder 3"/>
          <p:cNvSpPr>
            <a:spLocks noGrp="1"/>
          </p:cNvSpPr>
          <p:nvPr>
            <p:ph type="sldNum" sz="quarter" idx="15"/>
          </p:nvPr>
        </p:nvSpPr>
        <p:spPr/>
        <p:txBody>
          <a:bodyPr/>
          <a:lstStyle/>
          <a:p>
            <a:fld id="{8A879866-70F5-4DCB-8677-D8E85944F337}" type="slidenum">
              <a:rPr lang="en-US" smtClean="0"/>
              <a:pPr/>
              <a:t>132</a:t>
            </a:fld>
            <a:endParaRPr lang="en-US" dirty="0"/>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19200" y="3505200"/>
            <a:ext cx="7924800" cy="1371600"/>
          </a:xfrm>
        </p:spPr>
        <p:txBody>
          <a:bodyPr/>
          <a:lstStyle/>
          <a:p>
            <a:r>
              <a:rPr lang="en-US" dirty="0" smtClean="0"/>
              <a:t>Cultural Plants</a:t>
            </a:r>
            <a:endParaRPr lang="en-US" dirty="0"/>
          </a:p>
        </p:txBody>
      </p:sp>
      <p:pic>
        <p:nvPicPr>
          <p:cNvPr id="79874" name="Picture 2" descr="\\Door\PBRADFOR$\My Pictures\2011-05-12 cultural heritage\IMG_1676.JPG"/>
          <p:cNvPicPr>
            <a:picLocks noChangeAspect="1" noChangeArrowheads="1"/>
          </p:cNvPicPr>
          <p:nvPr/>
        </p:nvPicPr>
        <p:blipFill>
          <a:blip r:embed="rId2" cstate="screen"/>
          <a:srcRect/>
          <a:stretch>
            <a:fillRect/>
          </a:stretch>
        </p:blipFill>
        <p:spPr bwMode="auto">
          <a:xfrm>
            <a:off x="4876800" y="533400"/>
            <a:ext cx="3708400" cy="5562600"/>
          </a:xfrm>
          <a:prstGeom prst="rect">
            <a:avLst/>
          </a:prstGeom>
          <a:noFill/>
        </p:spPr>
      </p:pic>
      <p:sp>
        <p:nvSpPr>
          <p:cNvPr id="4" name="Slide Number Placeholder 3"/>
          <p:cNvSpPr>
            <a:spLocks noGrp="1"/>
          </p:cNvSpPr>
          <p:nvPr>
            <p:ph type="sldNum" sz="quarter" idx="12"/>
          </p:nvPr>
        </p:nvSpPr>
        <p:spPr/>
        <p:txBody>
          <a:bodyPr/>
          <a:lstStyle/>
          <a:p>
            <a:fld id="{8A879866-70F5-4DCB-8677-D8E85944F337}" type="slidenum">
              <a:rPr lang="en-US" smtClean="0"/>
              <a:pPr/>
              <a:t>133</a:t>
            </a:fld>
            <a:endParaRPr lang="en-US" dirty="0"/>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0" y="152400"/>
            <a:ext cx="8229600" cy="1219200"/>
          </a:xfrm>
        </p:spPr>
        <p:txBody>
          <a:bodyPr>
            <a:normAutofit/>
          </a:bodyPr>
          <a:lstStyle/>
          <a:p>
            <a:pPr algn="ctr"/>
            <a:r>
              <a:rPr lang="en-US" sz="3600" dirty="0" smtClean="0"/>
              <a:t>Birch Bark Collection</a:t>
            </a:r>
            <a:endParaRPr lang="en-US" sz="3600" dirty="0"/>
          </a:p>
        </p:txBody>
      </p:sp>
      <p:pic>
        <p:nvPicPr>
          <p:cNvPr id="5" name="Picture 4" descr="birch bark harvesting.bmp"/>
          <p:cNvPicPr>
            <a:picLocks noChangeAspect="1"/>
          </p:cNvPicPr>
          <p:nvPr/>
        </p:nvPicPr>
        <p:blipFill>
          <a:blip r:embed="rId2" cstate="screen"/>
          <a:stretch>
            <a:fillRect/>
          </a:stretch>
        </p:blipFill>
        <p:spPr>
          <a:xfrm>
            <a:off x="762000" y="1624632"/>
            <a:ext cx="3429000" cy="4593812"/>
          </a:xfrm>
          <a:prstGeom prst="rect">
            <a:avLst/>
          </a:prstGeom>
        </p:spPr>
      </p:pic>
      <p:pic>
        <p:nvPicPr>
          <p:cNvPr id="78850" name="Picture 2" descr="\\Door\PBRADFOR$\My Pictures\CHR and filming\131.JPG"/>
          <p:cNvPicPr>
            <a:picLocks noChangeAspect="1" noChangeArrowheads="1"/>
          </p:cNvPicPr>
          <p:nvPr/>
        </p:nvPicPr>
        <p:blipFill>
          <a:blip r:embed="rId3" cstate="screen"/>
          <a:srcRect/>
          <a:stretch>
            <a:fillRect/>
          </a:stretch>
        </p:blipFill>
        <p:spPr bwMode="auto">
          <a:xfrm>
            <a:off x="5029200" y="1600200"/>
            <a:ext cx="3142778" cy="4723927"/>
          </a:xfrm>
          <a:prstGeom prst="rect">
            <a:avLst/>
          </a:prstGeom>
          <a:noFill/>
        </p:spPr>
      </p:pic>
      <p:sp>
        <p:nvSpPr>
          <p:cNvPr id="6" name="Slide Number Placeholder 5"/>
          <p:cNvSpPr>
            <a:spLocks noGrp="1"/>
          </p:cNvSpPr>
          <p:nvPr>
            <p:ph type="sldNum" sz="quarter" idx="12"/>
          </p:nvPr>
        </p:nvSpPr>
        <p:spPr/>
        <p:txBody>
          <a:bodyPr/>
          <a:lstStyle/>
          <a:p>
            <a:fld id="{8A879866-70F5-4DCB-8677-D8E85944F337}" type="slidenum">
              <a:rPr lang="en-US" smtClean="0"/>
              <a:pPr/>
              <a:t>134</a:t>
            </a:fld>
            <a:endParaRPr lang="en-US" dirty="0"/>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066800"/>
          </a:xfrm>
        </p:spPr>
        <p:txBody>
          <a:bodyPr>
            <a:normAutofit/>
          </a:bodyPr>
          <a:lstStyle/>
          <a:p>
            <a:r>
              <a:rPr lang="en-US" sz="3200" dirty="0" smtClean="0"/>
              <a:t>Labrador tea, culturally managed and harvested</a:t>
            </a:r>
            <a:endParaRPr lang="en-US" sz="3200" dirty="0"/>
          </a:p>
        </p:txBody>
      </p:sp>
      <p:pic>
        <p:nvPicPr>
          <p:cNvPr id="131074" name="Picture 2" descr="A77955-24-31 Labrador Tea2"/>
          <p:cNvPicPr>
            <a:picLocks noGrp="1" noChangeAspect="1" noChangeArrowheads="1"/>
          </p:cNvPicPr>
          <p:nvPr>
            <p:ph idx="1"/>
          </p:nvPr>
        </p:nvPicPr>
        <p:blipFill>
          <a:blip r:embed="rId2" cstate="screen"/>
          <a:srcRect/>
          <a:stretch>
            <a:fillRect/>
          </a:stretch>
        </p:blipFill>
        <p:spPr bwMode="auto">
          <a:xfrm>
            <a:off x="1524000" y="1524000"/>
            <a:ext cx="6096000" cy="4572000"/>
          </a:xfrm>
          <a:prstGeom prst="rect">
            <a:avLst/>
          </a:prstGeom>
          <a:noFill/>
          <a:ln w="9525">
            <a:noFill/>
            <a:miter lim="800000"/>
            <a:headEnd/>
            <a:tailEnd/>
          </a:ln>
          <a:effectLst>
            <a:softEdge rad="63500"/>
          </a:effectLst>
        </p:spPr>
      </p:pic>
      <p:sp>
        <p:nvSpPr>
          <p:cNvPr id="4" name="Slide Number Placeholder 3"/>
          <p:cNvSpPr>
            <a:spLocks noGrp="1"/>
          </p:cNvSpPr>
          <p:nvPr>
            <p:ph type="sldNum" sz="quarter" idx="15"/>
          </p:nvPr>
        </p:nvSpPr>
        <p:spPr/>
        <p:txBody>
          <a:bodyPr/>
          <a:lstStyle/>
          <a:p>
            <a:fld id="{8A879866-70F5-4DCB-8677-D8E85944F337}" type="slidenum">
              <a:rPr lang="en-US" smtClean="0"/>
              <a:pPr/>
              <a:t>135</a:t>
            </a:fld>
            <a:endParaRPr lang="en-US" dirty="0"/>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rot="21600000">
            <a:off x="228600" y="228601"/>
            <a:ext cx="8763000" cy="1143000"/>
          </a:xfrm>
        </p:spPr>
        <p:txBody>
          <a:bodyPr>
            <a:normAutofit/>
          </a:bodyPr>
          <a:lstStyle/>
          <a:p>
            <a:pPr algn="ctr"/>
            <a:r>
              <a:rPr lang="en-US" dirty="0" smtClean="0"/>
              <a:t>Break Time</a:t>
            </a:r>
            <a:endParaRPr lang="en-US" dirty="0"/>
          </a:p>
        </p:txBody>
      </p:sp>
      <p:pic>
        <p:nvPicPr>
          <p:cNvPr id="76802" name="Picture 2" descr="\\Door\PBRADFOR$\My Pictures\CHR and filming\225.JPG"/>
          <p:cNvPicPr>
            <a:picLocks noGrp="1" noChangeAspect="1" noChangeArrowheads="1"/>
          </p:cNvPicPr>
          <p:nvPr>
            <p:ph idx="1"/>
          </p:nvPr>
        </p:nvPicPr>
        <p:blipFill>
          <a:blip r:embed="rId2" cstate="screen"/>
          <a:srcRect/>
          <a:stretch>
            <a:fillRect/>
          </a:stretch>
        </p:blipFill>
        <p:spPr bwMode="auto">
          <a:xfrm>
            <a:off x="533400" y="1524000"/>
            <a:ext cx="7962900" cy="5232400"/>
          </a:xfrm>
          <a:prstGeom prst="rect">
            <a:avLst/>
          </a:prstGeom>
          <a:noFill/>
        </p:spPr>
      </p:pic>
      <p:sp>
        <p:nvSpPr>
          <p:cNvPr id="4" name="Slide Number Placeholder 3"/>
          <p:cNvSpPr>
            <a:spLocks noGrp="1"/>
          </p:cNvSpPr>
          <p:nvPr>
            <p:ph type="sldNum" sz="quarter" idx="15"/>
          </p:nvPr>
        </p:nvSpPr>
        <p:spPr/>
        <p:txBody>
          <a:bodyPr/>
          <a:lstStyle/>
          <a:p>
            <a:fld id="{8A879866-70F5-4DCB-8677-D8E85944F337}" type="slidenum">
              <a:rPr lang="en-US" smtClean="0"/>
              <a:pPr/>
              <a:t>136</a:t>
            </a:fld>
            <a:endParaRPr lang="en-US" dirty="0"/>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CA" dirty="0" smtClean="0"/>
              <a:t>Office Planning and documentation</a:t>
            </a:r>
            <a:endParaRPr lang="en-CA" dirty="0"/>
          </a:p>
        </p:txBody>
      </p:sp>
      <p:sp>
        <p:nvSpPr>
          <p:cNvPr id="2" name="Title 1"/>
          <p:cNvSpPr>
            <a:spLocks noGrp="1"/>
          </p:cNvSpPr>
          <p:nvPr>
            <p:ph type="ctrTitle"/>
          </p:nvPr>
        </p:nvSpPr>
        <p:spPr/>
        <p:txBody>
          <a:bodyPr/>
          <a:lstStyle/>
          <a:p>
            <a:r>
              <a:rPr lang="en-CA" dirty="0" smtClean="0"/>
              <a:t>CHR Monitoring</a:t>
            </a:r>
            <a:endParaRPr lang="en-CA" dirty="0"/>
          </a:p>
        </p:txBody>
      </p:sp>
      <p:sp>
        <p:nvSpPr>
          <p:cNvPr id="4" name="Slide Number Placeholder 3"/>
          <p:cNvSpPr>
            <a:spLocks noGrp="1"/>
          </p:cNvSpPr>
          <p:nvPr>
            <p:ph type="sldNum" sz="quarter" idx="11"/>
          </p:nvPr>
        </p:nvSpPr>
        <p:spPr/>
        <p:txBody>
          <a:bodyPr/>
          <a:lstStyle/>
          <a:p>
            <a:fld id="{8A879866-70F5-4DCB-8677-D8E85944F337}" type="slidenum">
              <a:rPr lang="en-US" smtClean="0"/>
              <a:pPr/>
              <a:t>137</a:t>
            </a:fld>
            <a:endParaRPr lang="en-US" dirty="0"/>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screen"/>
          <a:srcRect/>
          <a:stretch>
            <a:fillRect/>
          </a:stretch>
        </p:blipFill>
        <p:spPr bwMode="auto">
          <a:xfrm>
            <a:off x="2267744" y="476672"/>
            <a:ext cx="4645152" cy="6137453"/>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8A879866-70F5-4DCB-8677-D8E85944F337}" type="slidenum">
              <a:rPr lang="en-US" smtClean="0"/>
              <a:pPr/>
              <a:t>138</a:t>
            </a:fld>
            <a:endParaRPr lang="en-US" dirty="0"/>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step1.JPG"/>
          <p:cNvPicPr>
            <a:picLocks noGrp="1" noChangeAspect="1"/>
          </p:cNvPicPr>
          <p:nvPr>
            <p:ph idx="1"/>
          </p:nvPr>
        </p:nvPicPr>
        <p:blipFill>
          <a:blip r:embed="rId3" cstate="screen"/>
          <a:stretch>
            <a:fillRect/>
          </a:stretch>
        </p:blipFill>
        <p:spPr>
          <a:xfrm>
            <a:off x="628650" y="2790825"/>
            <a:ext cx="7886700" cy="2038350"/>
          </a:xfrm>
        </p:spPr>
      </p:pic>
      <p:sp>
        <p:nvSpPr>
          <p:cNvPr id="2" name="Title 1"/>
          <p:cNvSpPr>
            <a:spLocks noGrp="1"/>
          </p:cNvSpPr>
          <p:nvPr>
            <p:ph type="title"/>
          </p:nvPr>
        </p:nvSpPr>
        <p:spPr/>
        <p:txBody>
          <a:bodyPr vert="horz" lIns="91440" tIns="45720" rIns="91440" bIns="45720" rtlCol="0" anchor="ctr">
            <a:normAutofit/>
          </a:bodyPr>
          <a:lstStyle/>
          <a:p>
            <a:r>
              <a:rPr lang="en-US" sz="4000" dirty="0" smtClean="0"/>
              <a:t>Step 1 – Know Your CHR Information</a:t>
            </a:r>
            <a:endParaRPr lang="en-US" sz="4000" dirty="0"/>
          </a:p>
        </p:txBody>
      </p:sp>
      <p:sp>
        <p:nvSpPr>
          <p:cNvPr id="4" name="Slide Number Placeholder 3"/>
          <p:cNvSpPr>
            <a:spLocks noGrp="1"/>
          </p:cNvSpPr>
          <p:nvPr>
            <p:ph type="sldNum" sz="quarter" idx="15"/>
          </p:nvPr>
        </p:nvSpPr>
        <p:spPr/>
        <p:txBody>
          <a:bodyPr/>
          <a:lstStyle/>
          <a:p>
            <a:fld id="{8A879866-70F5-4DCB-8677-D8E85944F337}" type="slidenum">
              <a:rPr lang="en-US" smtClean="0"/>
              <a:pPr/>
              <a:t>139</a:t>
            </a:fld>
            <a:endParaRPr lang="en-US" dirty="0"/>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572000"/>
          </a:xfrm>
        </p:spPr>
        <p:txBody>
          <a:bodyPr>
            <a:normAutofit/>
          </a:bodyPr>
          <a:lstStyle/>
          <a:p>
            <a:r>
              <a:rPr lang="en-US" dirty="0" smtClean="0"/>
              <a:t>Archaeological potential/predictive modeling</a:t>
            </a:r>
          </a:p>
          <a:p>
            <a:r>
              <a:rPr lang="en-US" dirty="0" smtClean="0"/>
              <a:t>Archaeological overview assessment (AOA)</a:t>
            </a:r>
          </a:p>
          <a:p>
            <a:r>
              <a:rPr lang="en-US" dirty="0" smtClean="0"/>
              <a:t>Preliminary field reconnaissance (PFR)</a:t>
            </a:r>
          </a:p>
          <a:p>
            <a:r>
              <a:rPr lang="en-US" dirty="0" smtClean="0"/>
              <a:t>Archaeological impact assessment (AIA)</a:t>
            </a:r>
          </a:p>
          <a:p>
            <a:pPr lvl="2"/>
            <a:r>
              <a:rPr lang="en-US" dirty="0" smtClean="0"/>
              <a:t>HCA Permit  required</a:t>
            </a:r>
          </a:p>
          <a:p>
            <a:pPr lvl="2"/>
            <a:r>
              <a:rPr lang="en-US" dirty="0" smtClean="0"/>
              <a:t>HCA S. 12 Site Alteration Permit</a:t>
            </a:r>
          </a:p>
          <a:p>
            <a:r>
              <a:rPr lang="en-US" dirty="0" smtClean="0"/>
              <a:t>Archaeological Inventory Study (AIS)</a:t>
            </a:r>
          </a:p>
          <a:p>
            <a:pPr lvl="2"/>
            <a:r>
              <a:rPr lang="en-US" dirty="0" smtClean="0"/>
              <a:t>HCA Permit  required</a:t>
            </a:r>
          </a:p>
          <a:p>
            <a:endParaRPr lang="en-US" dirty="0" smtClean="0"/>
          </a:p>
          <a:p>
            <a:endParaRPr lang="en-US" dirty="0" smtClean="0"/>
          </a:p>
          <a:p>
            <a:endParaRPr lang="en-US" dirty="0">
              <a:solidFill>
                <a:srgbClr val="FF0000"/>
              </a:solidFill>
            </a:endParaRPr>
          </a:p>
        </p:txBody>
      </p:sp>
      <p:sp>
        <p:nvSpPr>
          <p:cNvPr id="2" name="Title 1"/>
          <p:cNvSpPr>
            <a:spLocks noGrp="1"/>
          </p:cNvSpPr>
          <p:nvPr>
            <p:ph type="title"/>
          </p:nvPr>
        </p:nvSpPr>
        <p:spPr>
          <a:xfrm>
            <a:off x="457200" y="381000"/>
            <a:ext cx="8229600" cy="1219200"/>
          </a:xfrm>
        </p:spPr>
        <p:txBody>
          <a:bodyPr vert="horz" lIns="91440" tIns="45720" rIns="91440" bIns="45720" rtlCol="0" anchor="ctr">
            <a:normAutofit/>
          </a:bodyPr>
          <a:lstStyle/>
          <a:p>
            <a:r>
              <a:rPr lang="en-US" sz="4000" dirty="0" smtClean="0">
                <a:solidFill>
                  <a:schemeClr val="tx1"/>
                </a:solidFill>
                <a:latin typeface="+mj-lt"/>
                <a:ea typeface="+mj-ea"/>
                <a:cs typeface="+mj-cs"/>
              </a:rPr>
              <a:t>Sources of CHR information</a:t>
            </a:r>
            <a:endParaRPr lang="en-US" sz="4000" dirty="0">
              <a:solidFill>
                <a:schemeClr val="tx1"/>
              </a:solidFill>
              <a:latin typeface="+mj-lt"/>
              <a:ea typeface="+mj-ea"/>
              <a:cs typeface="+mj-cs"/>
            </a:endParaRPr>
          </a:p>
        </p:txBody>
      </p:sp>
      <p:sp>
        <p:nvSpPr>
          <p:cNvPr id="4" name="Slide Number Placeholder 3"/>
          <p:cNvSpPr>
            <a:spLocks noGrp="1"/>
          </p:cNvSpPr>
          <p:nvPr>
            <p:ph type="sldNum" sz="quarter" idx="15"/>
          </p:nvPr>
        </p:nvSpPr>
        <p:spPr/>
        <p:txBody>
          <a:bodyPr/>
          <a:lstStyle/>
          <a:p>
            <a:fld id="{8A879866-70F5-4DCB-8677-D8E85944F337}" type="slidenum">
              <a:rPr lang="en-US" smtClean="0"/>
              <a:pPr/>
              <a:t>140</a:t>
            </a:fld>
            <a:endParaRPr lang="en-US" dirty="0"/>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572000"/>
          </a:xfrm>
        </p:spPr>
        <p:txBody>
          <a:bodyPr>
            <a:normAutofit/>
          </a:bodyPr>
          <a:lstStyle/>
          <a:p>
            <a:r>
              <a:rPr lang="en-US" dirty="0" smtClean="0"/>
              <a:t>CMT Survey</a:t>
            </a:r>
          </a:p>
          <a:p>
            <a:r>
              <a:rPr lang="en-US" dirty="0" smtClean="0"/>
              <a:t>Pre-harvest CHR survey</a:t>
            </a:r>
          </a:p>
          <a:p>
            <a:r>
              <a:rPr lang="en-US" dirty="0" smtClean="0"/>
              <a:t>Traditional use Study</a:t>
            </a:r>
          </a:p>
          <a:p>
            <a:r>
              <a:rPr lang="en-US" dirty="0" smtClean="0"/>
              <a:t>Consultation/Referral Records</a:t>
            </a:r>
          </a:p>
          <a:p>
            <a:r>
              <a:rPr lang="en-US" dirty="0" smtClean="0"/>
              <a:t>Site Plan/Silviculture Prescription</a:t>
            </a:r>
          </a:p>
          <a:p>
            <a:r>
              <a:rPr lang="en-US" dirty="0" smtClean="0"/>
              <a:t>Personal Communication</a:t>
            </a:r>
          </a:p>
          <a:p>
            <a:endParaRPr lang="en-US" dirty="0" smtClean="0"/>
          </a:p>
          <a:p>
            <a:endParaRPr lang="en-US" dirty="0" smtClean="0"/>
          </a:p>
          <a:p>
            <a:endParaRPr lang="en-US" dirty="0">
              <a:solidFill>
                <a:srgbClr val="FF0000"/>
              </a:solidFill>
            </a:endParaRPr>
          </a:p>
        </p:txBody>
      </p:sp>
      <p:sp>
        <p:nvSpPr>
          <p:cNvPr id="2" name="Title 1"/>
          <p:cNvSpPr>
            <a:spLocks noGrp="1"/>
          </p:cNvSpPr>
          <p:nvPr>
            <p:ph type="title"/>
          </p:nvPr>
        </p:nvSpPr>
        <p:spPr>
          <a:xfrm>
            <a:off x="457200" y="381000"/>
            <a:ext cx="8229600" cy="1219200"/>
          </a:xfrm>
        </p:spPr>
        <p:txBody>
          <a:bodyPr vert="horz" lIns="91440" tIns="45720" rIns="91440" bIns="45720" rtlCol="0" anchor="ctr">
            <a:normAutofit/>
          </a:bodyPr>
          <a:lstStyle/>
          <a:p>
            <a:r>
              <a:rPr lang="en-US" sz="4000" dirty="0" smtClean="0">
                <a:solidFill>
                  <a:schemeClr val="tx1"/>
                </a:solidFill>
                <a:latin typeface="+mj-lt"/>
                <a:ea typeface="+mj-ea"/>
                <a:cs typeface="+mj-cs"/>
              </a:rPr>
              <a:t>Sources of CHR information</a:t>
            </a:r>
            <a:endParaRPr lang="en-US" sz="4000" dirty="0">
              <a:solidFill>
                <a:schemeClr val="tx1"/>
              </a:solidFill>
              <a:latin typeface="+mj-lt"/>
              <a:ea typeface="+mj-ea"/>
              <a:cs typeface="+mj-cs"/>
            </a:endParaRPr>
          </a:p>
        </p:txBody>
      </p:sp>
      <p:sp>
        <p:nvSpPr>
          <p:cNvPr id="4" name="Slide Number Placeholder 3"/>
          <p:cNvSpPr>
            <a:spLocks noGrp="1"/>
          </p:cNvSpPr>
          <p:nvPr>
            <p:ph type="sldNum" sz="quarter" idx="15"/>
          </p:nvPr>
        </p:nvSpPr>
        <p:spPr/>
        <p:txBody>
          <a:bodyPr/>
          <a:lstStyle/>
          <a:p>
            <a:fld id="{8A879866-70F5-4DCB-8677-D8E85944F337}" type="slidenum">
              <a:rPr lang="en-US" smtClean="0"/>
              <a:pPr/>
              <a:t>141</a:t>
            </a:fld>
            <a:endParaRPr lang="en-US" dirty="0"/>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solidFill>
                  <a:srgbClr val="FFFF00"/>
                </a:solidFill>
              </a:rPr>
              <a:t>Direct contact with First Nations and Licensees</a:t>
            </a:r>
          </a:p>
          <a:p>
            <a:r>
              <a:rPr lang="en-US" dirty="0" smtClean="0"/>
              <a:t>Remote Access to Archaeological Data(RAAD)</a:t>
            </a:r>
          </a:p>
          <a:p>
            <a:r>
              <a:rPr lang="en-CA" dirty="0" smtClean="0"/>
              <a:t>First Nations Consultative Areas Database (CAD)</a:t>
            </a:r>
          </a:p>
          <a:p>
            <a:r>
              <a:rPr lang="en-CA" dirty="0" err="1" smtClean="0"/>
              <a:t>iMap</a:t>
            </a:r>
            <a:r>
              <a:rPr lang="en-CA" dirty="0" smtClean="0"/>
              <a:t> (consultative areas and TUS mapping)</a:t>
            </a:r>
          </a:p>
          <a:p>
            <a:r>
              <a:rPr lang="en-CA" dirty="0" smtClean="0"/>
              <a:t>Aboriginal Engagement Corporate Information Site (AECIS)</a:t>
            </a:r>
          </a:p>
          <a:p>
            <a:r>
              <a:rPr lang="en-CA" dirty="0" smtClean="0"/>
              <a:t>Provincial Archaeological Report Library</a:t>
            </a:r>
          </a:p>
          <a:p>
            <a:r>
              <a:rPr lang="en-CA" dirty="0" smtClean="0"/>
              <a:t>District data bases – e.g. DVA_ARP, LARP</a:t>
            </a:r>
          </a:p>
          <a:p>
            <a:endParaRPr lang="en-CA" dirty="0" smtClean="0"/>
          </a:p>
          <a:p>
            <a:endParaRPr lang="en-CA" dirty="0" smtClean="0"/>
          </a:p>
          <a:p>
            <a:endParaRPr lang="en-CA" dirty="0"/>
          </a:p>
        </p:txBody>
      </p:sp>
      <p:sp>
        <p:nvSpPr>
          <p:cNvPr id="2" name="Title 1"/>
          <p:cNvSpPr>
            <a:spLocks noGrp="1"/>
          </p:cNvSpPr>
          <p:nvPr>
            <p:ph type="title"/>
          </p:nvPr>
        </p:nvSpPr>
        <p:spPr>
          <a:xfrm>
            <a:off x="457200" y="274638"/>
            <a:ext cx="8229600" cy="706090"/>
          </a:xfrm>
        </p:spPr>
        <p:txBody>
          <a:bodyPr>
            <a:normAutofit fontScale="90000"/>
          </a:bodyPr>
          <a:lstStyle/>
          <a:p>
            <a:r>
              <a:rPr lang="en-CA" dirty="0" smtClean="0"/>
              <a:t>Other databases and websites</a:t>
            </a:r>
          </a:p>
        </p:txBody>
      </p:sp>
      <p:sp>
        <p:nvSpPr>
          <p:cNvPr id="4" name="Slide Number Placeholder 3"/>
          <p:cNvSpPr>
            <a:spLocks noGrp="1"/>
          </p:cNvSpPr>
          <p:nvPr>
            <p:ph type="sldNum" sz="quarter" idx="15"/>
          </p:nvPr>
        </p:nvSpPr>
        <p:spPr/>
        <p:txBody>
          <a:bodyPr/>
          <a:lstStyle/>
          <a:p>
            <a:fld id="{8A879866-70F5-4DCB-8677-D8E85944F337}" type="slidenum">
              <a:rPr lang="en-US" smtClean="0"/>
              <a:pPr/>
              <a:t>142</a:t>
            </a:fld>
            <a:endParaRPr lang="en-US" dirty="0"/>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572000"/>
          </a:xfrm>
        </p:spPr>
        <p:txBody>
          <a:bodyPr>
            <a:normAutofit/>
          </a:bodyPr>
          <a:lstStyle/>
          <a:p>
            <a:r>
              <a:rPr lang="en-US" dirty="0" smtClean="0"/>
              <a:t>Consultation and/or Information Sharing Records</a:t>
            </a:r>
          </a:p>
          <a:p>
            <a:r>
              <a:rPr lang="en-US" dirty="0" smtClean="0"/>
              <a:t>Site Plan/Silviculture Prescription and any support documents</a:t>
            </a:r>
          </a:p>
          <a:p>
            <a:pPr lvl="1"/>
            <a:r>
              <a:rPr lang="en-US" dirty="0" smtClean="0"/>
              <a:t>AIA </a:t>
            </a:r>
          </a:p>
          <a:p>
            <a:pPr lvl="1"/>
            <a:r>
              <a:rPr lang="en-US" dirty="0" smtClean="0"/>
              <a:t>HCA S. 12 Site Alteration Permit</a:t>
            </a:r>
          </a:p>
          <a:p>
            <a:r>
              <a:rPr lang="en-US" dirty="0" smtClean="0"/>
              <a:t>RAAD</a:t>
            </a:r>
          </a:p>
          <a:p>
            <a:r>
              <a:rPr lang="en-US" dirty="0" smtClean="0"/>
              <a:t>Local/ District data base (if available)</a:t>
            </a:r>
          </a:p>
          <a:p>
            <a:r>
              <a:rPr lang="en-US" dirty="0" smtClean="0"/>
              <a:t>District policies – e.g. trail management, CMT management</a:t>
            </a:r>
          </a:p>
          <a:p>
            <a:endParaRPr lang="en-US" dirty="0" smtClean="0"/>
          </a:p>
          <a:p>
            <a:endParaRPr lang="en-US" dirty="0" smtClean="0"/>
          </a:p>
          <a:p>
            <a:endParaRPr lang="en-US" dirty="0" smtClean="0"/>
          </a:p>
          <a:p>
            <a:endParaRPr lang="en-US" dirty="0" smtClean="0"/>
          </a:p>
          <a:p>
            <a:endParaRPr lang="en-US" dirty="0" smtClean="0"/>
          </a:p>
          <a:p>
            <a:endParaRPr lang="en-US" dirty="0">
              <a:solidFill>
                <a:srgbClr val="FF0000"/>
              </a:solidFill>
            </a:endParaRPr>
          </a:p>
        </p:txBody>
      </p:sp>
      <p:sp>
        <p:nvSpPr>
          <p:cNvPr id="2" name="Title 1"/>
          <p:cNvSpPr>
            <a:spLocks noGrp="1"/>
          </p:cNvSpPr>
          <p:nvPr>
            <p:ph type="title"/>
          </p:nvPr>
        </p:nvSpPr>
        <p:spPr>
          <a:xfrm>
            <a:off x="457200" y="381000"/>
            <a:ext cx="8229600" cy="1219200"/>
          </a:xfrm>
        </p:spPr>
        <p:txBody>
          <a:bodyPr vert="horz" lIns="91440" tIns="45720" rIns="91440" bIns="45720" rtlCol="0" anchor="ctr">
            <a:normAutofit/>
          </a:bodyPr>
          <a:lstStyle/>
          <a:p>
            <a:r>
              <a:rPr lang="en-US" sz="4000" dirty="0" smtClean="0">
                <a:solidFill>
                  <a:schemeClr val="tx1"/>
                </a:solidFill>
                <a:latin typeface="+mj-lt"/>
                <a:ea typeface="+mj-ea"/>
                <a:cs typeface="+mj-cs"/>
              </a:rPr>
              <a:t>Key information for CHR monitoring</a:t>
            </a:r>
            <a:endParaRPr lang="en-US" sz="4000" dirty="0">
              <a:solidFill>
                <a:schemeClr val="tx1"/>
              </a:solidFill>
              <a:latin typeface="+mj-lt"/>
              <a:ea typeface="+mj-ea"/>
              <a:cs typeface="+mj-cs"/>
            </a:endParaRPr>
          </a:p>
        </p:txBody>
      </p:sp>
      <p:sp>
        <p:nvSpPr>
          <p:cNvPr id="4" name="Slide Number Placeholder 3"/>
          <p:cNvSpPr>
            <a:spLocks noGrp="1"/>
          </p:cNvSpPr>
          <p:nvPr>
            <p:ph type="sldNum" sz="quarter" idx="15"/>
          </p:nvPr>
        </p:nvSpPr>
        <p:spPr/>
        <p:txBody>
          <a:bodyPr/>
          <a:lstStyle/>
          <a:p>
            <a:fld id="{8A879866-70F5-4DCB-8677-D8E85944F337}" type="slidenum">
              <a:rPr lang="en-US" smtClean="0"/>
              <a:pPr/>
              <a:t>143</a:t>
            </a:fld>
            <a:endParaRPr lang="en-US" dirty="0"/>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12" descr="step2.JPG"/>
          <p:cNvPicPr>
            <a:picLocks noGrp="1" noChangeAspect="1"/>
          </p:cNvPicPr>
          <p:nvPr>
            <p:ph idx="1"/>
          </p:nvPr>
        </p:nvPicPr>
        <p:blipFill>
          <a:blip r:embed="rId3" cstate="screen"/>
          <a:stretch>
            <a:fillRect/>
          </a:stretch>
        </p:blipFill>
        <p:spPr>
          <a:xfrm>
            <a:off x="1214437" y="2428875"/>
            <a:ext cx="6715125" cy="2762250"/>
          </a:xfrm>
        </p:spPr>
      </p:pic>
      <p:sp>
        <p:nvSpPr>
          <p:cNvPr id="6" name="Title 5"/>
          <p:cNvSpPr>
            <a:spLocks noGrp="1"/>
          </p:cNvSpPr>
          <p:nvPr>
            <p:ph type="title"/>
          </p:nvPr>
        </p:nvSpPr>
        <p:spPr/>
        <p:txBody>
          <a:bodyPr/>
          <a:lstStyle/>
          <a:p>
            <a:pPr algn="ctr"/>
            <a:r>
              <a:rPr lang="en-US" dirty="0" smtClean="0"/>
              <a:t>Step 2 – Select field Sites</a:t>
            </a:r>
            <a:endParaRPr lang="en-US" sz="2400" dirty="0"/>
          </a:p>
        </p:txBody>
      </p:sp>
      <p:sp>
        <p:nvSpPr>
          <p:cNvPr id="10" name="Content Placeholder 9"/>
          <p:cNvSpPr>
            <a:spLocks noGrp="1"/>
          </p:cNvSpPr>
          <p:nvPr>
            <p:ph sz="quarter" idx="4294967295"/>
          </p:nvPr>
        </p:nvSpPr>
        <p:spPr>
          <a:xfrm>
            <a:off x="923925" y="2492375"/>
            <a:ext cx="8220075" cy="4176713"/>
          </a:xfrm>
        </p:spPr>
        <p:txBody>
          <a:bodyPr>
            <a:normAutofit/>
          </a:bodyPr>
          <a:lstStyle/>
          <a:p>
            <a:endParaRPr lang="en-CA" dirty="0" smtClean="0"/>
          </a:p>
          <a:p>
            <a:pPr lvl="1"/>
            <a:endParaRPr lang="en-CA" dirty="0"/>
          </a:p>
        </p:txBody>
      </p:sp>
      <p:sp>
        <p:nvSpPr>
          <p:cNvPr id="5" name="Slide Number Placeholder 4"/>
          <p:cNvSpPr>
            <a:spLocks noGrp="1"/>
          </p:cNvSpPr>
          <p:nvPr>
            <p:ph type="sldNum" sz="quarter" idx="15"/>
          </p:nvPr>
        </p:nvSpPr>
        <p:spPr/>
        <p:txBody>
          <a:bodyPr/>
          <a:lstStyle/>
          <a:p>
            <a:fld id="{8A879866-70F5-4DCB-8677-D8E85944F337}" type="slidenum">
              <a:rPr lang="en-US" smtClean="0"/>
              <a:pPr/>
              <a:t>144</a:t>
            </a:fld>
            <a:endParaRPr lang="en-US" dirty="0"/>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a:xfrm>
            <a:off x="457200" y="1268760"/>
            <a:ext cx="8229600" cy="5400600"/>
          </a:xfrm>
        </p:spPr>
        <p:txBody>
          <a:bodyPr>
            <a:normAutofit/>
          </a:bodyPr>
          <a:lstStyle/>
          <a:p>
            <a:r>
              <a:rPr lang="en-CA" sz="3200" dirty="0" smtClean="0"/>
              <a:t>Minimum 6 blocks per district</a:t>
            </a:r>
          </a:p>
          <a:p>
            <a:pPr lvl="1"/>
            <a:r>
              <a:rPr lang="en-CA" sz="2800" dirty="0" smtClean="0"/>
              <a:t>At least 50% randomly selected</a:t>
            </a:r>
          </a:p>
          <a:p>
            <a:pPr lvl="2"/>
            <a:r>
              <a:rPr lang="en-CA" sz="2400" dirty="0" smtClean="0"/>
              <a:t>FREP random list</a:t>
            </a:r>
          </a:p>
          <a:p>
            <a:pPr lvl="1"/>
            <a:r>
              <a:rPr lang="en-CA" sz="2800" dirty="0" smtClean="0"/>
              <a:t>Up to 50% targeted</a:t>
            </a:r>
          </a:p>
          <a:p>
            <a:pPr lvl="2"/>
            <a:r>
              <a:rPr lang="en-CA" sz="2400" dirty="0" smtClean="0"/>
              <a:t>Select in collaboration with FNs and licensees where possible</a:t>
            </a:r>
          </a:p>
          <a:p>
            <a:pPr lvl="2"/>
            <a:r>
              <a:rPr lang="en-CA" sz="2400" dirty="0" smtClean="0"/>
              <a:t>Special CHR management, specific concerns.. </a:t>
            </a:r>
          </a:p>
          <a:p>
            <a:pPr lvl="2"/>
            <a:r>
              <a:rPr lang="en-CA" sz="2400" dirty="0" smtClean="0"/>
              <a:t>Consider equity among FNs, administrative boundaries, etc.</a:t>
            </a:r>
          </a:p>
          <a:p>
            <a:endParaRPr lang="en-CA" dirty="0" smtClean="0"/>
          </a:p>
          <a:p>
            <a:pPr lvl="1"/>
            <a:endParaRPr lang="en-CA" dirty="0"/>
          </a:p>
        </p:txBody>
      </p:sp>
      <p:sp>
        <p:nvSpPr>
          <p:cNvPr id="6" name="Title 5"/>
          <p:cNvSpPr>
            <a:spLocks noGrp="1"/>
          </p:cNvSpPr>
          <p:nvPr>
            <p:ph type="title"/>
          </p:nvPr>
        </p:nvSpPr>
        <p:spPr>
          <a:xfrm>
            <a:off x="457200" y="152400"/>
            <a:ext cx="8229600" cy="900336"/>
          </a:xfrm>
        </p:spPr>
        <p:txBody>
          <a:bodyPr/>
          <a:lstStyle/>
          <a:p>
            <a:pPr algn="ctr"/>
            <a:r>
              <a:rPr lang="en-US" dirty="0" smtClean="0"/>
              <a:t>Key Parameters</a:t>
            </a:r>
            <a:endParaRPr lang="en-US" sz="2400" dirty="0"/>
          </a:p>
        </p:txBody>
      </p:sp>
      <p:sp>
        <p:nvSpPr>
          <p:cNvPr id="4" name="Slide Number Placeholder 3"/>
          <p:cNvSpPr>
            <a:spLocks noGrp="1"/>
          </p:cNvSpPr>
          <p:nvPr>
            <p:ph type="sldNum" sz="quarter" idx="15"/>
          </p:nvPr>
        </p:nvSpPr>
        <p:spPr/>
        <p:txBody>
          <a:bodyPr/>
          <a:lstStyle/>
          <a:p>
            <a:fld id="{8A879866-70F5-4DCB-8677-D8E85944F337}" type="slidenum">
              <a:rPr lang="en-US" smtClean="0"/>
              <a:pPr/>
              <a:t>145</a:t>
            </a:fld>
            <a:endParaRPr lang="en-US" dirty="0"/>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a:xfrm>
            <a:off x="457200" y="1268760"/>
            <a:ext cx="8229600" cy="5400600"/>
          </a:xfrm>
        </p:spPr>
        <p:txBody>
          <a:bodyPr>
            <a:normAutofit/>
          </a:bodyPr>
          <a:lstStyle/>
          <a:p>
            <a:r>
              <a:rPr lang="en-CA" sz="2800" dirty="0" smtClean="0"/>
              <a:t>Focus on blocks with identified CHRs</a:t>
            </a:r>
          </a:p>
          <a:p>
            <a:pPr lvl="1"/>
            <a:r>
              <a:rPr lang="en-CA" dirty="0" smtClean="0"/>
              <a:t>AIA</a:t>
            </a:r>
          </a:p>
          <a:p>
            <a:pPr lvl="1"/>
            <a:r>
              <a:rPr lang="en-CA" dirty="0" smtClean="0"/>
              <a:t>RAAD</a:t>
            </a:r>
          </a:p>
          <a:p>
            <a:r>
              <a:rPr lang="en-CA" sz="2800" dirty="0" smtClean="0"/>
              <a:t> Do not sample blocks if:</a:t>
            </a:r>
          </a:p>
          <a:p>
            <a:pPr lvl="1"/>
            <a:r>
              <a:rPr lang="en-CA" dirty="0" smtClean="0"/>
              <a:t>no CHR sites or features exist</a:t>
            </a:r>
          </a:p>
          <a:p>
            <a:pPr lvl="1"/>
            <a:r>
              <a:rPr lang="en-CA" dirty="0" smtClean="0"/>
              <a:t>A First Nation has expressed an objection</a:t>
            </a:r>
          </a:p>
          <a:p>
            <a:pPr lvl="1"/>
            <a:r>
              <a:rPr lang="en-CA" dirty="0" smtClean="0"/>
              <a:t>safety issues exist</a:t>
            </a:r>
          </a:p>
          <a:p>
            <a:pPr lvl="1"/>
            <a:r>
              <a:rPr lang="en-CA" dirty="0" smtClean="0"/>
              <a:t>CHR is outside influence of management</a:t>
            </a:r>
          </a:p>
          <a:p>
            <a:endParaRPr lang="en-CA" dirty="0" smtClean="0"/>
          </a:p>
          <a:p>
            <a:pPr lvl="1"/>
            <a:endParaRPr lang="en-CA" dirty="0"/>
          </a:p>
        </p:txBody>
      </p:sp>
      <p:sp>
        <p:nvSpPr>
          <p:cNvPr id="6" name="Title 5"/>
          <p:cNvSpPr>
            <a:spLocks noGrp="1"/>
          </p:cNvSpPr>
          <p:nvPr>
            <p:ph type="title"/>
          </p:nvPr>
        </p:nvSpPr>
        <p:spPr>
          <a:xfrm>
            <a:off x="457200" y="152400"/>
            <a:ext cx="8229600" cy="900336"/>
          </a:xfrm>
        </p:spPr>
        <p:txBody>
          <a:bodyPr/>
          <a:lstStyle/>
          <a:p>
            <a:pPr algn="ctr"/>
            <a:r>
              <a:rPr lang="en-US" dirty="0" smtClean="0"/>
              <a:t>Key Parameters</a:t>
            </a:r>
            <a:endParaRPr lang="en-US" sz="2400" dirty="0"/>
          </a:p>
        </p:txBody>
      </p:sp>
      <p:sp>
        <p:nvSpPr>
          <p:cNvPr id="4" name="Slide Number Placeholder 3"/>
          <p:cNvSpPr>
            <a:spLocks noGrp="1"/>
          </p:cNvSpPr>
          <p:nvPr>
            <p:ph type="sldNum" sz="quarter" idx="15"/>
          </p:nvPr>
        </p:nvSpPr>
        <p:spPr/>
        <p:txBody>
          <a:bodyPr/>
          <a:lstStyle/>
          <a:p>
            <a:fld id="{8A879866-70F5-4DCB-8677-D8E85944F337}" type="slidenum">
              <a:rPr lang="en-US" smtClean="0"/>
              <a:pPr/>
              <a:t>146</a:t>
            </a:fld>
            <a:endParaRPr lang="en-US" dirty="0"/>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step3.JPG"/>
          <p:cNvPicPr>
            <a:picLocks noGrp="1" noChangeAspect="1"/>
          </p:cNvPicPr>
          <p:nvPr>
            <p:ph idx="1"/>
          </p:nvPr>
        </p:nvPicPr>
        <p:blipFill>
          <a:blip r:embed="rId3" cstate="screen"/>
          <a:stretch>
            <a:fillRect/>
          </a:stretch>
        </p:blipFill>
        <p:spPr>
          <a:xfrm>
            <a:off x="1014412" y="2481262"/>
            <a:ext cx="7115175" cy="2657475"/>
          </a:xfrm>
        </p:spPr>
      </p:pic>
      <p:sp>
        <p:nvSpPr>
          <p:cNvPr id="3" name="Title 2"/>
          <p:cNvSpPr>
            <a:spLocks noGrp="1"/>
          </p:cNvSpPr>
          <p:nvPr>
            <p:ph type="title"/>
          </p:nvPr>
        </p:nvSpPr>
        <p:spPr/>
        <p:txBody>
          <a:bodyPr>
            <a:normAutofit/>
          </a:bodyPr>
          <a:lstStyle/>
          <a:p>
            <a:pPr algn="ctr"/>
            <a:r>
              <a:rPr lang="en-US" dirty="0" smtClean="0"/>
              <a:t>Step 3 – Office Prep</a:t>
            </a:r>
            <a:endParaRPr lang="en-US" sz="3200" i="1" dirty="0"/>
          </a:p>
        </p:txBody>
      </p:sp>
      <p:sp>
        <p:nvSpPr>
          <p:cNvPr id="4" name="Slide Number Placeholder 3"/>
          <p:cNvSpPr>
            <a:spLocks noGrp="1"/>
          </p:cNvSpPr>
          <p:nvPr>
            <p:ph type="sldNum" sz="quarter" idx="15"/>
          </p:nvPr>
        </p:nvSpPr>
        <p:spPr/>
        <p:txBody>
          <a:bodyPr/>
          <a:lstStyle/>
          <a:p>
            <a:fld id="{8A879866-70F5-4DCB-8677-D8E85944F337}" type="slidenum">
              <a:rPr lang="en-US" smtClean="0"/>
              <a:pPr/>
              <a:t>147</a:t>
            </a:fld>
            <a:endParaRPr lang="en-US" dirty="0"/>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CHR EG Block.JPG"/>
          <p:cNvPicPr>
            <a:picLocks noGrp="1" noChangeAspect="1"/>
          </p:cNvPicPr>
          <p:nvPr>
            <p:ph idx="1"/>
          </p:nvPr>
        </p:nvPicPr>
        <p:blipFill>
          <a:blip r:embed="rId3" cstate="screen"/>
          <a:stretch>
            <a:fillRect/>
          </a:stretch>
        </p:blipFill>
        <p:spPr>
          <a:xfrm>
            <a:off x="1166812" y="1524000"/>
            <a:ext cx="6810375" cy="4572000"/>
          </a:xfrm>
        </p:spPr>
      </p:pic>
      <p:sp>
        <p:nvSpPr>
          <p:cNvPr id="5" name="Title 4"/>
          <p:cNvSpPr>
            <a:spLocks noGrp="1"/>
          </p:cNvSpPr>
          <p:nvPr>
            <p:ph type="title"/>
          </p:nvPr>
        </p:nvSpPr>
        <p:spPr/>
        <p:txBody>
          <a:bodyPr/>
          <a:lstStyle/>
          <a:p>
            <a:r>
              <a:rPr lang="en-CA" dirty="0" smtClean="0"/>
              <a:t>Example</a:t>
            </a:r>
            <a:endParaRPr lang="en-CA" dirty="0"/>
          </a:p>
        </p:txBody>
      </p:sp>
      <p:sp>
        <p:nvSpPr>
          <p:cNvPr id="4" name="Slide Number Placeholder 3"/>
          <p:cNvSpPr>
            <a:spLocks noGrp="1"/>
          </p:cNvSpPr>
          <p:nvPr>
            <p:ph type="sldNum" sz="quarter" idx="15"/>
          </p:nvPr>
        </p:nvSpPr>
        <p:spPr/>
        <p:txBody>
          <a:bodyPr/>
          <a:lstStyle/>
          <a:p>
            <a:fld id="{8A879866-70F5-4DCB-8677-D8E85944F337}" type="slidenum">
              <a:rPr lang="en-US" smtClean="0"/>
              <a:pPr/>
              <a:t>148</a:t>
            </a:fld>
            <a:endParaRPr lang="en-US" dirty="0"/>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838200"/>
          </a:xfrm>
        </p:spPr>
        <p:txBody>
          <a:bodyPr>
            <a:normAutofit/>
          </a:bodyPr>
          <a:lstStyle/>
          <a:p>
            <a:pPr algn="ctr"/>
            <a:r>
              <a:rPr lang="en-US" sz="4400" dirty="0" smtClean="0"/>
              <a:t>Form A</a:t>
            </a:r>
            <a:endParaRPr lang="en-US" sz="3200" dirty="0"/>
          </a:p>
        </p:txBody>
      </p:sp>
      <p:pic>
        <p:nvPicPr>
          <p:cNvPr id="8" name="Content Placeholder 7" descr="forma-side1.JPG"/>
          <p:cNvPicPr>
            <a:picLocks noGrp="1" noChangeAspect="1"/>
          </p:cNvPicPr>
          <p:nvPr>
            <p:ph sz="half" idx="1"/>
          </p:nvPr>
        </p:nvPicPr>
        <p:blipFill>
          <a:blip r:embed="rId3" cstate="screen"/>
          <a:stretch>
            <a:fillRect/>
          </a:stretch>
        </p:blipFill>
        <p:spPr>
          <a:xfrm>
            <a:off x="539553" y="1268760"/>
            <a:ext cx="3559969" cy="5435918"/>
          </a:xfrm>
        </p:spPr>
      </p:pic>
      <p:pic>
        <p:nvPicPr>
          <p:cNvPr id="11" name="Content Placeholder 10" descr="forma-side2.JPG"/>
          <p:cNvPicPr>
            <a:picLocks noGrp="1" noChangeAspect="1"/>
          </p:cNvPicPr>
          <p:nvPr>
            <p:ph sz="half" idx="2"/>
          </p:nvPr>
        </p:nvPicPr>
        <p:blipFill>
          <a:blip r:embed="rId4" cstate="screen"/>
          <a:stretch>
            <a:fillRect/>
          </a:stretch>
        </p:blipFill>
        <p:spPr>
          <a:xfrm>
            <a:off x="5076056" y="1268760"/>
            <a:ext cx="3566160" cy="5442109"/>
          </a:xfrm>
        </p:spPr>
      </p:pic>
      <p:sp>
        <p:nvSpPr>
          <p:cNvPr id="5" name="Slide Number Placeholder 4"/>
          <p:cNvSpPr>
            <a:spLocks noGrp="1"/>
          </p:cNvSpPr>
          <p:nvPr>
            <p:ph type="sldNum" sz="quarter" idx="12"/>
          </p:nvPr>
        </p:nvSpPr>
        <p:spPr/>
        <p:txBody>
          <a:bodyPr/>
          <a:lstStyle/>
          <a:p>
            <a:fld id="{8A879866-70F5-4DCB-8677-D8E85944F337}" type="slidenum">
              <a:rPr lang="en-US" smtClean="0"/>
              <a:pPr/>
              <a:t>149</a:t>
            </a:fld>
            <a:endParaRPr lang="en-US" dirty="0"/>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400" dirty="0" smtClean="0"/>
              <a:t>Form A Side 1 – </a:t>
            </a:r>
            <a:r>
              <a:rPr lang="en-US" sz="4000" dirty="0" smtClean="0"/>
              <a:t>Opening Information</a:t>
            </a:r>
            <a:endParaRPr lang="en-US" sz="3200" dirty="0"/>
          </a:p>
        </p:txBody>
      </p:sp>
      <p:pic>
        <p:nvPicPr>
          <p:cNvPr id="6" name="Content Placeholder 5" descr="opening-info_EG.JPG"/>
          <p:cNvPicPr>
            <a:picLocks noGrp="1" noChangeAspect="1"/>
          </p:cNvPicPr>
          <p:nvPr>
            <p:ph sz="half" idx="1"/>
          </p:nvPr>
        </p:nvPicPr>
        <p:blipFill>
          <a:blip r:embed="rId3" cstate="screen"/>
          <a:stretch>
            <a:fillRect/>
          </a:stretch>
        </p:blipFill>
        <p:spPr>
          <a:xfrm>
            <a:off x="1835696" y="1412776"/>
            <a:ext cx="5623560" cy="2336006"/>
          </a:xfrm>
        </p:spPr>
      </p:pic>
      <p:sp>
        <p:nvSpPr>
          <p:cNvPr id="11" name="Content Placeholder 10"/>
          <p:cNvSpPr>
            <a:spLocks noGrp="1"/>
          </p:cNvSpPr>
          <p:nvPr>
            <p:ph sz="half" idx="2"/>
          </p:nvPr>
        </p:nvSpPr>
        <p:spPr>
          <a:xfrm>
            <a:off x="899592" y="4077072"/>
            <a:ext cx="7787208" cy="2049091"/>
          </a:xfrm>
        </p:spPr>
        <p:txBody>
          <a:bodyPr/>
          <a:lstStyle/>
          <a:p>
            <a:r>
              <a:rPr lang="en-CA" dirty="0" smtClean="0"/>
              <a:t>Collect site plan and/or site map, access information, </a:t>
            </a:r>
            <a:r>
              <a:rPr lang="en-CA" dirty="0" err="1" smtClean="0"/>
              <a:t>orthophotos</a:t>
            </a:r>
            <a:r>
              <a:rPr lang="en-CA" dirty="0" smtClean="0"/>
              <a:t>/ aerial photos (if available)</a:t>
            </a:r>
          </a:p>
          <a:p>
            <a:r>
              <a:rPr lang="en-CA" dirty="0" smtClean="0"/>
              <a:t>Fill in the opening ID section</a:t>
            </a:r>
            <a:endParaRPr lang="en-CA" dirty="0"/>
          </a:p>
        </p:txBody>
      </p:sp>
      <p:sp>
        <p:nvSpPr>
          <p:cNvPr id="5" name="Slide Number Placeholder 4"/>
          <p:cNvSpPr>
            <a:spLocks noGrp="1"/>
          </p:cNvSpPr>
          <p:nvPr>
            <p:ph type="sldNum" sz="quarter" idx="12"/>
          </p:nvPr>
        </p:nvSpPr>
        <p:spPr/>
        <p:txBody>
          <a:bodyPr/>
          <a:lstStyle/>
          <a:p>
            <a:fld id="{8A879866-70F5-4DCB-8677-D8E85944F337}" type="slidenum">
              <a:rPr lang="en-US" smtClean="0"/>
              <a:pPr/>
              <a:t>150</a:t>
            </a:fld>
            <a:endParaRPr lang="en-US" dirty="0"/>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t>Form A Side 1 – Section 2 - Summary of Known CHR Sites/ Features</a:t>
            </a:r>
            <a:endParaRPr lang="en-US" sz="3200" dirty="0"/>
          </a:p>
        </p:txBody>
      </p:sp>
      <p:pic>
        <p:nvPicPr>
          <p:cNvPr id="6" name="Content Placeholder 5" descr="formA-knownCHR1.JPG"/>
          <p:cNvPicPr>
            <a:picLocks noGrp="1" noChangeAspect="1"/>
          </p:cNvPicPr>
          <p:nvPr>
            <p:ph sz="half" idx="1"/>
          </p:nvPr>
        </p:nvPicPr>
        <p:blipFill>
          <a:blip r:embed="rId3" cstate="screen"/>
          <a:stretch>
            <a:fillRect/>
          </a:stretch>
        </p:blipFill>
        <p:spPr>
          <a:xfrm>
            <a:off x="323528" y="1772816"/>
            <a:ext cx="4029075" cy="1691640"/>
          </a:xfrm>
        </p:spPr>
      </p:pic>
      <p:sp>
        <p:nvSpPr>
          <p:cNvPr id="11" name="Content Placeholder 10"/>
          <p:cNvSpPr>
            <a:spLocks noGrp="1"/>
          </p:cNvSpPr>
          <p:nvPr>
            <p:ph sz="half" idx="2"/>
          </p:nvPr>
        </p:nvSpPr>
        <p:spPr>
          <a:xfrm>
            <a:off x="899592" y="3645024"/>
            <a:ext cx="7787208" cy="3024336"/>
          </a:xfrm>
        </p:spPr>
        <p:txBody>
          <a:bodyPr>
            <a:normAutofit/>
          </a:bodyPr>
          <a:lstStyle/>
          <a:p>
            <a:pPr lvl="1">
              <a:buFont typeface="Arial" pitchFamily="34" charset="0"/>
              <a:buChar char="•"/>
            </a:pPr>
            <a:r>
              <a:rPr lang="en-CA" sz="2800" dirty="0" smtClean="0"/>
              <a:t>List ALL sites or features within/ adjacent to the cutblock</a:t>
            </a:r>
          </a:p>
          <a:p>
            <a:pPr lvl="1">
              <a:buFont typeface="Arial" pitchFamily="34" charset="0"/>
              <a:buChar char="•"/>
            </a:pPr>
            <a:r>
              <a:rPr lang="en-CA" sz="2800" dirty="0" smtClean="0"/>
              <a:t>Provides information on data sources</a:t>
            </a:r>
          </a:p>
          <a:p>
            <a:pPr lvl="2"/>
            <a:r>
              <a:rPr lang="en-CA" sz="2400" dirty="0" smtClean="0"/>
              <a:t>Each will have a unique Feature ID</a:t>
            </a:r>
          </a:p>
          <a:p>
            <a:pPr lvl="2"/>
            <a:r>
              <a:rPr lang="en-CA" sz="2400" dirty="0" smtClean="0"/>
              <a:t>Choose appropriate description and information source codes</a:t>
            </a:r>
          </a:p>
          <a:p>
            <a:pPr lvl="2"/>
            <a:r>
              <a:rPr lang="en-CA" sz="2400" dirty="0" smtClean="0"/>
              <a:t>Associated features</a:t>
            </a:r>
          </a:p>
          <a:p>
            <a:pPr lvl="2"/>
            <a:endParaRPr lang="en-CA" sz="2400" dirty="0" smtClean="0"/>
          </a:p>
          <a:p>
            <a:pPr lvl="2"/>
            <a:endParaRPr lang="en-CA" sz="2400" dirty="0" smtClean="0"/>
          </a:p>
          <a:p>
            <a:pPr lvl="1"/>
            <a:endParaRPr lang="en-CA" dirty="0"/>
          </a:p>
        </p:txBody>
      </p:sp>
      <p:pic>
        <p:nvPicPr>
          <p:cNvPr id="8" name="Content Placeholder 6" descr="formA-knownCHR2.JPG"/>
          <p:cNvPicPr>
            <a:picLocks noChangeAspect="1"/>
          </p:cNvPicPr>
          <p:nvPr/>
        </p:nvPicPr>
        <p:blipFill>
          <a:blip r:embed="rId4" cstate="screen"/>
          <a:stretch>
            <a:fillRect/>
          </a:stretch>
        </p:blipFill>
        <p:spPr>
          <a:xfrm>
            <a:off x="4716016" y="1700808"/>
            <a:ext cx="3949065" cy="1743075"/>
          </a:xfrm>
          <a:prstGeom prst="rect">
            <a:avLst/>
          </a:prstGeom>
        </p:spPr>
      </p:pic>
      <p:sp>
        <p:nvSpPr>
          <p:cNvPr id="7" name="Slide Number Placeholder 6"/>
          <p:cNvSpPr>
            <a:spLocks noGrp="1"/>
          </p:cNvSpPr>
          <p:nvPr>
            <p:ph type="sldNum" sz="quarter" idx="12"/>
          </p:nvPr>
        </p:nvSpPr>
        <p:spPr/>
        <p:txBody>
          <a:bodyPr/>
          <a:lstStyle/>
          <a:p>
            <a:fld id="{8A879866-70F5-4DCB-8677-D8E85944F337}" type="slidenum">
              <a:rPr lang="en-US" smtClean="0"/>
              <a:pPr/>
              <a:t>151</a:t>
            </a:fld>
            <a:endParaRPr lang="en-US" dirty="0"/>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p:txBody>
          <a:bodyPr>
            <a:normAutofit/>
          </a:bodyPr>
          <a:lstStyle/>
          <a:p>
            <a:r>
              <a:rPr lang="en-CA" dirty="0" smtClean="0"/>
              <a:t>Individual feature</a:t>
            </a:r>
          </a:p>
          <a:p>
            <a:pPr lvl="1"/>
            <a:r>
              <a:rPr lang="en-CA" dirty="0" smtClean="0"/>
              <a:t>A single feature type </a:t>
            </a:r>
          </a:p>
          <a:p>
            <a:pPr lvl="1"/>
            <a:r>
              <a:rPr lang="en-CA" dirty="0" smtClean="0"/>
              <a:t>E.g., Single CMT, stand of CMTs, cache pit(s), bear den</a:t>
            </a:r>
          </a:p>
          <a:p>
            <a:r>
              <a:rPr lang="en-CA" dirty="0" smtClean="0"/>
              <a:t>Composite feature</a:t>
            </a:r>
          </a:p>
          <a:p>
            <a:pPr lvl="1"/>
            <a:r>
              <a:rPr lang="en-CA" dirty="0" smtClean="0"/>
              <a:t>Two or more different, closely associated features/sites</a:t>
            </a:r>
          </a:p>
          <a:p>
            <a:pPr lvl="1"/>
            <a:r>
              <a:rPr lang="en-CA" dirty="0" smtClean="0"/>
              <a:t>Generally managed using the same strategy </a:t>
            </a:r>
          </a:p>
          <a:p>
            <a:pPr lvl="1"/>
            <a:r>
              <a:rPr lang="en-CA" dirty="0" smtClean="0"/>
              <a:t>E.g., a cultural trail with adjacent cache pits and CMTs that are managed through site avoidance</a:t>
            </a:r>
          </a:p>
        </p:txBody>
      </p:sp>
      <p:sp>
        <p:nvSpPr>
          <p:cNvPr id="2" name="Title 1"/>
          <p:cNvSpPr>
            <a:spLocks noGrp="1"/>
          </p:cNvSpPr>
          <p:nvPr>
            <p:ph type="title"/>
          </p:nvPr>
        </p:nvSpPr>
        <p:spPr/>
        <p:txBody>
          <a:bodyPr>
            <a:normAutofit/>
          </a:bodyPr>
          <a:lstStyle/>
          <a:p>
            <a:pPr algn="ctr"/>
            <a:r>
              <a:rPr lang="en-US" sz="3200" dirty="0" smtClean="0"/>
              <a:t>Individual versus Composite features</a:t>
            </a:r>
            <a:endParaRPr lang="en-US" sz="3200" dirty="0"/>
          </a:p>
        </p:txBody>
      </p:sp>
      <p:sp>
        <p:nvSpPr>
          <p:cNvPr id="4" name="Slide Number Placeholder 3"/>
          <p:cNvSpPr>
            <a:spLocks noGrp="1"/>
          </p:cNvSpPr>
          <p:nvPr>
            <p:ph type="sldNum" sz="quarter" idx="15"/>
          </p:nvPr>
        </p:nvSpPr>
        <p:spPr/>
        <p:txBody>
          <a:bodyPr/>
          <a:lstStyle/>
          <a:p>
            <a:fld id="{8A879866-70F5-4DCB-8677-D8E85944F337}" type="slidenum">
              <a:rPr lang="en-US" smtClean="0"/>
              <a:pPr/>
              <a:t>152</a:t>
            </a:fld>
            <a:endParaRPr lang="en-US" dirty="0"/>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A879866-70F5-4DCB-8677-D8E85944F337}" type="slidenum">
              <a:rPr lang="en-US" smtClean="0"/>
              <a:pPr/>
              <a:t>153</a:t>
            </a:fld>
            <a:endParaRPr lang="en-US" dirty="0"/>
          </a:p>
        </p:txBody>
      </p:sp>
      <p:sp>
        <p:nvSpPr>
          <p:cNvPr id="2" name="Title 1"/>
          <p:cNvSpPr>
            <a:spLocks noGrp="1"/>
          </p:cNvSpPr>
          <p:nvPr>
            <p:ph type="title"/>
          </p:nvPr>
        </p:nvSpPr>
        <p:spPr/>
        <p:txBody>
          <a:bodyPr>
            <a:normAutofit/>
          </a:bodyPr>
          <a:lstStyle/>
          <a:p>
            <a:pPr algn="ctr"/>
            <a:r>
              <a:rPr lang="en-US" sz="3200" dirty="0" smtClean="0"/>
              <a:t>Form A Side 1 – Section 2 - Example</a:t>
            </a:r>
            <a:endParaRPr lang="en-US" sz="3200" dirty="0"/>
          </a:p>
        </p:txBody>
      </p:sp>
      <p:pic>
        <p:nvPicPr>
          <p:cNvPr id="10" name="Content Placeholder 9" descr="forma-side1_section2-EG.JPG"/>
          <p:cNvPicPr>
            <a:picLocks noGrp="1" noChangeAspect="1"/>
          </p:cNvPicPr>
          <p:nvPr>
            <p:ph sz="half" idx="1"/>
          </p:nvPr>
        </p:nvPicPr>
        <p:blipFill>
          <a:blip r:embed="rId3" cstate="screen"/>
          <a:stretch>
            <a:fillRect/>
          </a:stretch>
        </p:blipFill>
        <p:spPr>
          <a:xfrm>
            <a:off x="457200" y="1534642"/>
            <a:ext cx="4059238" cy="4550715"/>
          </a:xfrm>
        </p:spPr>
      </p:pic>
      <p:pic>
        <p:nvPicPr>
          <p:cNvPr id="6" name="Content Placeholder 5" descr="CHR EG Block_CLIPPED.jpg"/>
          <p:cNvPicPr>
            <a:picLocks noGrp="1" noChangeAspect="1"/>
          </p:cNvPicPr>
          <p:nvPr>
            <p:ph sz="half" idx="2"/>
          </p:nvPr>
        </p:nvPicPr>
        <p:blipFill>
          <a:blip r:embed="rId4" cstate="screen"/>
          <a:stretch>
            <a:fillRect/>
          </a:stretch>
        </p:blipFill>
        <p:spPr>
          <a:xfrm>
            <a:off x="4648200" y="1667373"/>
            <a:ext cx="4059238" cy="4285253"/>
          </a:xfrm>
        </p:spPr>
      </p:pic>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Form A Side 1 – Section 2 – Example</a:t>
            </a:r>
            <a:br>
              <a:rPr lang="en-US" sz="3200" dirty="0" smtClean="0"/>
            </a:br>
            <a:r>
              <a:rPr lang="en-US" sz="3200" dirty="0" smtClean="0"/>
              <a:t> Features 1 - 2</a:t>
            </a:r>
            <a:endParaRPr lang="en-US" sz="3200" dirty="0"/>
          </a:p>
        </p:txBody>
      </p:sp>
      <p:sp>
        <p:nvSpPr>
          <p:cNvPr id="6" name="Slide Number Placeholder 5"/>
          <p:cNvSpPr>
            <a:spLocks noGrp="1"/>
          </p:cNvSpPr>
          <p:nvPr>
            <p:ph type="sldNum" sz="quarter" idx="12"/>
          </p:nvPr>
        </p:nvSpPr>
        <p:spPr/>
        <p:txBody>
          <a:bodyPr/>
          <a:lstStyle/>
          <a:p>
            <a:fld id="{8A879866-70F5-4DCB-8677-D8E85944F337}" type="slidenum">
              <a:rPr lang="en-US" smtClean="0"/>
              <a:pPr/>
              <a:t>154</a:t>
            </a:fld>
            <a:endParaRPr lang="en-US" dirty="0"/>
          </a:p>
        </p:txBody>
      </p:sp>
      <p:pic>
        <p:nvPicPr>
          <p:cNvPr id="8" name="Content Placeholder 7" descr="forma-side1_section2-EG-FkRv-33.jpg"/>
          <p:cNvPicPr>
            <a:picLocks noGrp="1" noChangeAspect="1"/>
          </p:cNvPicPr>
          <p:nvPr>
            <p:ph sz="half" idx="1"/>
          </p:nvPr>
        </p:nvPicPr>
        <p:blipFill>
          <a:blip r:embed="rId3" cstate="screen"/>
          <a:stretch>
            <a:fillRect/>
          </a:stretch>
        </p:blipFill>
        <p:spPr>
          <a:xfrm>
            <a:off x="152400" y="1981200"/>
            <a:ext cx="4371844" cy="1065669"/>
          </a:xfrm>
        </p:spPr>
      </p:pic>
      <p:pic>
        <p:nvPicPr>
          <p:cNvPr id="9" name="Content Placeholder 6" descr="formA-knownCHR2.JPG"/>
          <p:cNvPicPr>
            <a:picLocks noChangeAspect="1"/>
          </p:cNvPicPr>
          <p:nvPr/>
        </p:nvPicPr>
        <p:blipFill>
          <a:blip r:embed="rId4" cstate="screen"/>
          <a:stretch>
            <a:fillRect/>
          </a:stretch>
        </p:blipFill>
        <p:spPr>
          <a:xfrm>
            <a:off x="304800" y="4038600"/>
            <a:ext cx="4143281" cy="1905000"/>
          </a:xfrm>
          <a:prstGeom prst="rect">
            <a:avLst/>
          </a:prstGeom>
        </p:spPr>
      </p:pic>
      <p:pic>
        <p:nvPicPr>
          <p:cNvPr id="12" name="Content Placeholder 11" descr="fkrv33-AIA-Map.jpg"/>
          <p:cNvPicPr>
            <a:picLocks noGrp="1" noChangeAspect="1"/>
          </p:cNvPicPr>
          <p:nvPr>
            <p:ph sz="half" idx="2"/>
          </p:nvPr>
        </p:nvPicPr>
        <p:blipFill>
          <a:blip r:embed="rId5" cstate="screen"/>
          <a:stretch>
            <a:fillRect/>
          </a:stretch>
        </p:blipFill>
        <p:spPr>
          <a:xfrm>
            <a:off x="4648200" y="1561806"/>
            <a:ext cx="4059238" cy="4496387"/>
          </a:xfrm>
        </p:spPr>
      </p:pic>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Form A Side 1 – Section 2 – Example</a:t>
            </a:r>
            <a:br>
              <a:rPr lang="en-US" sz="3200" dirty="0" smtClean="0"/>
            </a:br>
            <a:r>
              <a:rPr lang="en-US" sz="3200" dirty="0" smtClean="0"/>
              <a:t> Features 1 - 4</a:t>
            </a:r>
            <a:endParaRPr lang="en-US" sz="3200" dirty="0"/>
          </a:p>
        </p:txBody>
      </p:sp>
      <p:sp>
        <p:nvSpPr>
          <p:cNvPr id="6" name="Slide Number Placeholder 5"/>
          <p:cNvSpPr>
            <a:spLocks noGrp="1"/>
          </p:cNvSpPr>
          <p:nvPr>
            <p:ph type="sldNum" sz="quarter" idx="12"/>
          </p:nvPr>
        </p:nvSpPr>
        <p:spPr/>
        <p:txBody>
          <a:bodyPr/>
          <a:lstStyle/>
          <a:p>
            <a:fld id="{8A879866-70F5-4DCB-8677-D8E85944F337}" type="slidenum">
              <a:rPr lang="en-US" smtClean="0"/>
              <a:pPr/>
              <a:t>155</a:t>
            </a:fld>
            <a:endParaRPr lang="en-US" dirty="0"/>
          </a:p>
        </p:txBody>
      </p:sp>
      <p:pic>
        <p:nvPicPr>
          <p:cNvPr id="8" name="Content Placeholder 7" descr="forma-side1_section2-EG-FkRv-34.jpg"/>
          <p:cNvPicPr>
            <a:picLocks noGrp="1" noChangeAspect="1"/>
          </p:cNvPicPr>
          <p:nvPr>
            <p:ph sz="half" idx="1"/>
          </p:nvPr>
        </p:nvPicPr>
        <p:blipFill>
          <a:blip r:embed="rId3" cstate="screen"/>
          <a:stretch>
            <a:fillRect/>
          </a:stretch>
        </p:blipFill>
        <p:spPr>
          <a:xfrm>
            <a:off x="380999" y="2133600"/>
            <a:ext cx="4658155" cy="592655"/>
          </a:xfrm>
        </p:spPr>
      </p:pic>
      <p:pic>
        <p:nvPicPr>
          <p:cNvPr id="9" name="Content Placeholder 6" descr="formA-knownCHR2.JPG"/>
          <p:cNvPicPr>
            <a:picLocks noChangeAspect="1"/>
          </p:cNvPicPr>
          <p:nvPr/>
        </p:nvPicPr>
        <p:blipFill>
          <a:blip r:embed="rId4" cstate="screen"/>
          <a:stretch>
            <a:fillRect/>
          </a:stretch>
        </p:blipFill>
        <p:spPr>
          <a:xfrm>
            <a:off x="457200" y="3733800"/>
            <a:ext cx="4639612" cy="2047875"/>
          </a:xfrm>
          <a:prstGeom prst="rect">
            <a:avLst/>
          </a:prstGeom>
        </p:spPr>
      </p:pic>
      <p:pic>
        <p:nvPicPr>
          <p:cNvPr id="14" name="Content Placeholder 13" descr="fkrv34-AIA-Map.jpg"/>
          <p:cNvPicPr>
            <a:picLocks noGrp="1" noChangeAspect="1"/>
          </p:cNvPicPr>
          <p:nvPr>
            <p:ph sz="half" idx="2"/>
          </p:nvPr>
        </p:nvPicPr>
        <p:blipFill>
          <a:blip r:embed="rId5" cstate="screen"/>
          <a:stretch>
            <a:fillRect/>
          </a:stretch>
        </p:blipFill>
        <p:spPr>
          <a:xfrm>
            <a:off x="5334000" y="1981199"/>
            <a:ext cx="3048000" cy="3832339"/>
          </a:xfrm>
        </p:spPr>
      </p:pic>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t>Form A Side 1 – Section 2 – Example</a:t>
            </a:r>
            <a:br>
              <a:rPr lang="en-US" sz="3200" dirty="0" smtClean="0"/>
            </a:br>
            <a:r>
              <a:rPr lang="en-US" sz="3200" dirty="0" smtClean="0"/>
              <a:t>Features 5, 6 and 7</a:t>
            </a:r>
            <a:endParaRPr lang="en-US" sz="3200" dirty="0"/>
          </a:p>
        </p:txBody>
      </p:sp>
      <p:pic>
        <p:nvPicPr>
          <p:cNvPr id="7" name="Content Placeholder 6" descr="fkrv32-EG.JPG"/>
          <p:cNvPicPr>
            <a:picLocks noGrp="1" noChangeAspect="1"/>
          </p:cNvPicPr>
          <p:nvPr>
            <p:ph sz="half" idx="2"/>
          </p:nvPr>
        </p:nvPicPr>
        <p:blipFill>
          <a:blip r:embed="rId3" cstate="screen"/>
          <a:stretch>
            <a:fillRect/>
          </a:stretch>
        </p:blipFill>
        <p:spPr>
          <a:xfrm>
            <a:off x="4572000" y="1628800"/>
            <a:ext cx="4438203" cy="4464495"/>
          </a:xfrm>
        </p:spPr>
      </p:pic>
      <p:sp>
        <p:nvSpPr>
          <p:cNvPr id="5" name="Slide Number Placeholder 4"/>
          <p:cNvSpPr>
            <a:spLocks noGrp="1"/>
          </p:cNvSpPr>
          <p:nvPr>
            <p:ph type="sldNum" sz="quarter" idx="12"/>
          </p:nvPr>
        </p:nvSpPr>
        <p:spPr/>
        <p:txBody>
          <a:bodyPr/>
          <a:lstStyle/>
          <a:p>
            <a:fld id="{8A879866-70F5-4DCB-8677-D8E85944F337}" type="slidenum">
              <a:rPr lang="en-US" smtClean="0"/>
              <a:pPr/>
              <a:t>156</a:t>
            </a:fld>
            <a:endParaRPr lang="en-US" dirty="0"/>
          </a:p>
        </p:txBody>
      </p:sp>
      <p:pic>
        <p:nvPicPr>
          <p:cNvPr id="8" name="Content Placeholder 7" descr="forma-side1_section2-EG-FkRv-32.jpg"/>
          <p:cNvPicPr>
            <a:picLocks noGrp="1" noChangeAspect="1"/>
          </p:cNvPicPr>
          <p:nvPr>
            <p:ph sz="half" idx="1"/>
          </p:nvPr>
        </p:nvPicPr>
        <p:blipFill>
          <a:blip r:embed="rId4" cstate="screen"/>
          <a:stretch>
            <a:fillRect/>
          </a:stretch>
        </p:blipFill>
        <p:spPr>
          <a:xfrm>
            <a:off x="381000" y="2286000"/>
            <a:ext cx="4059238" cy="3098729"/>
          </a:xfrm>
        </p:spPr>
      </p:pic>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t>Form A Side 2 – Contact</a:t>
            </a:r>
            <a:endParaRPr lang="en-US" sz="3200" dirty="0"/>
          </a:p>
        </p:txBody>
      </p:sp>
      <p:pic>
        <p:nvPicPr>
          <p:cNvPr id="6" name="Content Placeholder 5" descr="forma-side2_section3-EG.JPG"/>
          <p:cNvPicPr>
            <a:picLocks noGrp="1" noChangeAspect="1"/>
          </p:cNvPicPr>
          <p:nvPr>
            <p:ph sz="half" idx="1"/>
          </p:nvPr>
        </p:nvPicPr>
        <p:blipFill>
          <a:blip r:embed="rId3" cstate="screen"/>
          <a:stretch>
            <a:fillRect/>
          </a:stretch>
        </p:blipFill>
        <p:spPr>
          <a:xfrm>
            <a:off x="1835696" y="1556792"/>
            <a:ext cx="5654040" cy="1800225"/>
          </a:xfrm>
        </p:spPr>
      </p:pic>
      <p:sp>
        <p:nvSpPr>
          <p:cNvPr id="11" name="Content Placeholder 10"/>
          <p:cNvSpPr>
            <a:spLocks noGrp="1"/>
          </p:cNvSpPr>
          <p:nvPr>
            <p:ph sz="half" idx="2"/>
          </p:nvPr>
        </p:nvSpPr>
        <p:spPr>
          <a:xfrm>
            <a:off x="899592" y="3645024"/>
            <a:ext cx="7787208" cy="2553147"/>
          </a:xfrm>
        </p:spPr>
        <p:txBody>
          <a:bodyPr>
            <a:normAutofit/>
          </a:bodyPr>
          <a:lstStyle/>
          <a:p>
            <a:pPr lvl="1">
              <a:buFont typeface="Arial" pitchFamily="34" charset="0"/>
              <a:buChar char="•"/>
            </a:pPr>
            <a:r>
              <a:rPr lang="en-CA" sz="2800" dirty="0" smtClean="0"/>
              <a:t>Record of contact and site attendance with FNs and proponents</a:t>
            </a:r>
          </a:p>
          <a:p>
            <a:pPr lvl="1"/>
            <a:endParaRPr lang="en-CA" dirty="0"/>
          </a:p>
        </p:txBody>
      </p:sp>
      <p:sp>
        <p:nvSpPr>
          <p:cNvPr id="5" name="Slide Number Placeholder 4"/>
          <p:cNvSpPr>
            <a:spLocks noGrp="1"/>
          </p:cNvSpPr>
          <p:nvPr>
            <p:ph type="sldNum" sz="quarter" idx="12"/>
          </p:nvPr>
        </p:nvSpPr>
        <p:spPr/>
        <p:txBody>
          <a:bodyPr/>
          <a:lstStyle/>
          <a:p>
            <a:fld id="{8A879866-70F5-4DCB-8677-D8E85944F337}" type="slidenum">
              <a:rPr lang="en-US" smtClean="0"/>
              <a:pPr/>
              <a:t>157</a:t>
            </a:fld>
            <a:endParaRPr lang="en-US" dirty="0"/>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838200"/>
          </a:xfrm>
        </p:spPr>
        <p:txBody>
          <a:bodyPr>
            <a:normAutofit/>
          </a:bodyPr>
          <a:lstStyle/>
          <a:p>
            <a:pPr algn="ctr"/>
            <a:r>
              <a:rPr lang="en-US" sz="4400" dirty="0" smtClean="0"/>
              <a:t>Form B</a:t>
            </a:r>
            <a:endParaRPr lang="en-US" sz="3200" dirty="0"/>
          </a:p>
        </p:txBody>
      </p:sp>
      <p:pic>
        <p:nvPicPr>
          <p:cNvPr id="6" name="Content Placeholder 5" descr="formb-side1.JPG"/>
          <p:cNvPicPr>
            <a:picLocks noGrp="1" noChangeAspect="1"/>
          </p:cNvPicPr>
          <p:nvPr>
            <p:ph sz="half" idx="1"/>
          </p:nvPr>
        </p:nvPicPr>
        <p:blipFill>
          <a:blip r:embed="rId3" cstate="screen"/>
          <a:stretch>
            <a:fillRect/>
          </a:stretch>
        </p:blipFill>
        <p:spPr>
          <a:xfrm>
            <a:off x="683568" y="1412776"/>
            <a:ext cx="3529013" cy="5305901"/>
          </a:xfrm>
        </p:spPr>
      </p:pic>
      <p:sp>
        <p:nvSpPr>
          <p:cNvPr id="12" name="Content Placeholder 11"/>
          <p:cNvSpPr>
            <a:spLocks noGrp="1"/>
          </p:cNvSpPr>
          <p:nvPr>
            <p:ph sz="half" idx="2"/>
          </p:nvPr>
        </p:nvSpPr>
        <p:spPr/>
        <p:txBody>
          <a:bodyPr/>
          <a:lstStyle/>
          <a:p>
            <a:r>
              <a:rPr lang="en-CA" dirty="0" smtClean="0"/>
              <a:t>Fill a Form B out for each individual feature and/or each composite feature</a:t>
            </a:r>
          </a:p>
          <a:p>
            <a:endParaRPr lang="en-CA" dirty="0"/>
          </a:p>
        </p:txBody>
      </p:sp>
      <p:sp>
        <p:nvSpPr>
          <p:cNvPr id="5" name="Slide Number Placeholder 4"/>
          <p:cNvSpPr>
            <a:spLocks noGrp="1"/>
          </p:cNvSpPr>
          <p:nvPr>
            <p:ph type="sldNum" sz="quarter" idx="12"/>
          </p:nvPr>
        </p:nvSpPr>
        <p:spPr/>
        <p:txBody>
          <a:bodyPr/>
          <a:lstStyle/>
          <a:p>
            <a:fld id="{8A879866-70F5-4DCB-8677-D8E85944F337}" type="slidenum">
              <a:rPr lang="en-US" smtClean="0"/>
              <a:pPr/>
              <a:t>158</a:t>
            </a:fld>
            <a:endParaRPr lang="en-US" dirty="0"/>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t>Form B Side 1 – Sections 1 to 3</a:t>
            </a:r>
            <a:br>
              <a:rPr lang="en-US" sz="3200" dirty="0" smtClean="0"/>
            </a:br>
            <a:r>
              <a:rPr lang="en-US" sz="3200" dirty="0" smtClean="0"/>
              <a:t>Individual Feature</a:t>
            </a:r>
            <a:endParaRPr lang="en-US" sz="3200" dirty="0"/>
          </a:p>
        </p:txBody>
      </p:sp>
      <p:pic>
        <p:nvPicPr>
          <p:cNvPr id="8" name="Content Placeholder 7" descr="formb-side1-sections1-3-EG.JPG"/>
          <p:cNvPicPr>
            <a:picLocks noGrp="1" noChangeAspect="1"/>
          </p:cNvPicPr>
          <p:nvPr>
            <p:ph sz="half" idx="1"/>
          </p:nvPr>
        </p:nvPicPr>
        <p:blipFill>
          <a:blip r:embed="rId3" cstate="screen"/>
          <a:stretch>
            <a:fillRect/>
          </a:stretch>
        </p:blipFill>
        <p:spPr>
          <a:xfrm>
            <a:off x="0" y="2060848"/>
            <a:ext cx="4637246" cy="3937635"/>
          </a:xfrm>
        </p:spPr>
      </p:pic>
      <p:sp>
        <p:nvSpPr>
          <p:cNvPr id="6" name="Content Placeholder 5"/>
          <p:cNvSpPr>
            <a:spLocks noGrp="1"/>
          </p:cNvSpPr>
          <p:nvPr>
            <p:ph sz="half" idx="2"/>
          </p:nvPr>
        </p:nvSpPr>
        <p:spPr>
          <a:xfrm>
            <a:off x="4648200" y="1600200"/>
            <a:ext cx="4316288" cy="4997152"/>
          </a:xfrm>
        </p:spPr>
        <p:txBody>
          <a:bodyPr>
            <a:normAutofit/>
          </a:bodyPr>
          <a:lstStyle/>
          <a:p>
            <a:r>
              <a:rPr lang="en-CA" dirty="0" smtClean="0"/>
              <a:t>Opening ID</a:t>
            </a:r>
          </a:p>
          <a:p>
            <a:r>
              <a:rPr lang="en-CA" dirty="0" smtClean="0"/>
              <a:t>Feature ID(s) from Form A</a:t>
            </a:r>
          </a:p>
          <a:p>
            <a:r>
              <a:rPr lang="en-CA" dirty="0" smtClean="0"/>
              <a:t>Individual or Composite</a:t>
            </a:r>
          </a:p>
          <a:p>
            <a:r>
              <a:rPr lang="en-CA" dirty="0" smtClean="0"/>
              <a:t>Composite ID #</a:t>
            </a:r>
          </a:p>
          <a:p>
            <a:r>
              <a:rPr lang="en-CA" dirty="0" smtClean="0"/>
              <a:t>Check off the feature/site type (s)</a:t>
            </a:r>
          </a:p>
          <a:p>
            <a:r>
              <a:rPr lang="en-CA" dirty="0" smtClean="0"/>
              <a:t>Size if applicable</a:t>
            </a:r>
          </a:p>
          <a:p>
            <a:r>
              <a:rPr lang="en-CA" dirty="0" smtClean="0"/>
              <a:t>UTM Coordinates (optional)</a:t>
            </a:r>
          </a:p>
          <a:p>
            <a:r>
              <a:rPr lang="en-CA" dirty="0" smtClean="0"/>
              <a:t> Location </a:t>
            </a:r>
            <a:r>
              <a:rPr lang="en-CA" dirty="0" err="1" smtClean="0"/>
              <a:t>wrt</a:t>
            </a:r>
            <a:r>
              <a:rPr lang="en-CA" dirty="0" smtClean="0"/>
              <a:t> the block</a:t>
            </a:r>
          </a:p>
          <a:p>
            <a:endParaRPr lang="en-CA" dirty="0"/>
          </a:p>
        </p:txBody>
      </p:sp>
      <p:sp>
        <p:nvSpPr>
          <p:cNvPr id="5" name="Slide Number Placeholder 4"/>
          <p:cNvSpPr>
            <a:spLocks noGrp="1"/>
          </p:cNvSpPr>
          <p:nvPr>
            <p:ph type="sldNum" sz="quarter" idx="12"/>
          </p:nvPr>
        </p:nvSpPr>
        <p:spPr/>
        <p:txBody>
          <a:bodyPr/>
          <a:lstStyle/>
          <a:p>
            <a:fld id="{8A879866-70F5-4DCB-8677-D8E85944F337}" type="slidenum">
              <a:rPr lang="en-US" smtClean="0"/>
              <a:pPr/>
              <a:t>159</a:t>
            </a:fld>
            <a:endParaRPr lang="en-US" dirty="0"/>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formb-side1-sections1-3-EG-comp2.JPG"/>
          <p:cNvPicPr>
            <a:picLocks noGrp="1" noChangeAspect="1"/>
          </p:cNvPicPr>
          <p:nvPr>
            <p:ph idx="1"/>
          </p:nvPr>
        </p:nvPicPr>
        <p:blipFill>
          <a:blip r:embed="rId3" cstate="screen"/>
          <a:stretch>
            <a:fillRect/>
          </a:stretch>
        </p:blipFill>
        <p:spPr>
          <a:xfrm>
            <a:off x="1835696" y="1700808"/>
            <a:ext cx="5394960" cy="4623435"/>
          </a:xfrm>
        </p:spPr>
      </p:pic>
      <p:sp>
        <p:nvSpPr>
          <p:cNvPr id="2" name="Title 1"/>
          <p:cNvSpPr>
            <a:spLocks noGrp="1"/>
          </p:cNvSpPr>
          <p:nvPr>
            <p:ph type="title"/>
          </p:nvPr>
        </p:nvSpPr>
        <p:spPr/>
        <p:txBody>
          <a:bodyPr>
            <a:normAutofit/>
          </a:bodyPr>
          <a:lstStyle/>
          <a:p>
            <a:pPr algn="ctr"/>
            <a:r>
              <a:rPr lang="en-US" sz="3200" dirty="0" smtClean="0"/>
              <a:t>Form B Side 1 – Sections 1 to 3</a:t>
            </a:r>
            <a:br>
              <a:rPr lang="en-US" sz="3200" dirty="0" smtClean="0"/>
            </a:br>
            <a:r>
              <a:rPr lang="en-US" sz="3200" dirty="0" smtClean="0"/>
              <a:t>Composite Feature</a:t>
            </a:r>
            <a:endParaRPr lang="en-US" sz="3200" dirty="0"/>
          </a:p>
        </p:txBody>
      </p:sp>
      <p:sp>
        <p:nvSpPr>
          <p:cNvPr id="4" name="Slide Number Placeholder 3"/>
          <p:cNvSpPr>
            <a:spLocks noGrp="1"/>
          </p:cNvSpPr>
          <p:nvPr>
            <p:ph type="sldNum" sz="quarter" idx="15"/>
          </p:nvPr>
        </p:nvSpPr>
        <p:spPr/>
        <p:txBody>
          <a:bodyPr/>
          <a:lstStyle/>
          <a:p>
            <a:fld id="{8A879866-70F5-4DCB-8677-D8E85944F337}" type="slidenum">
              <a:rPr lang="en-US" smtClean="0"/>
              <a:pPr/>
              <a:t>160</a:t>
            </a:fld>
            <a:endParaRPr lang="en-US" dirty="0"/>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t>Form B Side 1 – Section 4</a:t>
            </a:r>
            <a:endParaRPr lang="en-US" sz="3200" dirty="0"/>
          </a:p>
        </p:txBody>
      </p:sp>
      <p:pic>
        <p:nvPicPr>
          <p:cNvPr id="8" name="Content Placeholder 7" descr="formb-side1-sections4-EG.JPG"/>
          <p:cNvPicPr>
            <a:picLocks noGrp="1" noChangeAspect="1"/>
          </p:cNvPicPr>
          <p:nvPr>
            <p:ph sz="half" idx="1"/>
          </p:nvPr>
        </p:nvPicPr>
        <p:blipFill>
          <a:blip r:embed="rId3" cstate="screen"/>
          <a:stretch>
            <a:fillRect/>
          </a:stretch>
        </p:blipFill>
        <p:spPr>
          <a:xfrm>
            <a:off x="3578799" y="1844824"/>
            <a:ext cx="5425759" cy="3816424"/>
          </a:xfrm>
        </p:spPr>
      </p:pic>
      <p:sp>
        <p:nvSpPr>
          <p:cNvPr id="6" name="Content Placeholder 5"/>
          <p:cNvSpPr>
            <a:spLocks noGrp="1"/>
          </p:cNvSpPr>
          <p:nvPr>
            <p:ph sz="half" idx="2"/>
          </p:nvPr>
        </p:nvSpPr>
        <p:spPr>
          <a:xfrm>
            <a:off x="0" y="1700808"/>
            <a:ext cx="3491880" cy="4525963"/>
          </a:xfrm>
        </p:spPr>
        <p:txBody>
          <a:bodyPr/>
          <a:lstStyle/>
          <a:p>
            <a:pPr lvl="1"/>
            <a:r>
              <a:rPr lang="en-CA" dirty="0" smtClean="0"/>
              <a:t>Management recommendation(s) by First Nations</a:t>
            </a:r>
          </a:p>
          <a:p>
            <a:pPr lvl="1"/>
            <a:r>
              <a:rPr lang="en-CA" dirty="0" smtClean="0"/>
              <a:t>Recommendations in AIA or site alteration permit (if applicable)</a:t>
            </a:r>
          </a:p>
          <a:p>
            <a:pPr lvl="1"/>
            <a:r>
              <a:rPr lang="en-CA" dirty="0" smtClean="0"/>
              <a:t>Identifies the SP management strategy</a:t>
            </a:r>
          </a:p>
          <a:p>
            <a:pPr lvl="1"/>
            <a:endParaRPr lang="en-CA" dirty="0" smtClean="0"/>
          </a:p>
        </p:txBody>
      </p:sp>
      <p:sp>
        <p:nvSpPr>
          <p:cNvPr id="5" name="Slide Number Placeholder 4"/>
          <p:cNvSpPr>
            <a:spLocks noGrp="1"/>
          </p:cNvSpPr>
          <p:nvPr>
            <p:ph type="sldNum" sz="quarter" idx="12"/>
          </p:nvPr>
        </p:nvSpPr>
        <p:spPr/>
        <p:txBody>
          <a:bodyPr/>
          <a:lstStyle/>
          <a:p>
            <a:fld id="{8A879866-70F5-4DCB-8677-D8E85944F337}" type="slidenum">
              <a:rPr lang="en-US" smtClean="0"/>
              <a:pPr/>
              <a:t>161</a:t>
            </a:fld>
            <a:endParaRPr lang="en-US" dirty="0"/>
          </a:p>
        </p:txBody>
      </p:sp>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CA" dirty="0" smtClean="0"/>
              <a:t>Field card documentation</a:t>
            </a:r>
            <a:endParaRPr lang="en-CA" dirty="0"/>
          </a:p>
        </p:txBody>
      </p:sp>
      <p:sp>
        <p:nvSpPr>
          <p:cNvPr id="2" name="Title 1"/>
          <p:cNvSpPr>
            <a:spLocks noGrp="1"/>
          </p:cNvSpPr>
          <p:nvPr>
            <p:ph type="ctrTitle"/>
          </p:nvPr>
        </p:nvSpPr>
        <p:spPr/>
        <p:txBody>
          <a:bodyPr/>
          <a:lstStyle/>
          <a:p>
            <a:r>
              <a:rPr lang="en-CA" dirty="0" smtClean="0"/>
              <a:t>CHR Monitoring</a:t>
            </a:r>
            <a:endParaRPr lang="en-CA" dirty="0"/>
          </a:p>
        </p:txBody>
      </p:sp>
      <p:sp>
        <p:nvSpPr>
          <p:cNvPr id="4" name="Slide Number Placeholder 3"/>
          <p:cNvSpPr>
            <a:spLocks noGrp="1"/>
          </p:cNvSpPr>
          <p:nvPr>
            <p:ph type="sldNum" sz="quarter" idx="11"/>
          </p:nvPr>
        </p:nvSpPr>
        <p:spPr/>
        <p:txBody>
          <a:bodyPr/>
          <a:lstStyle/>
          <a:p>
            <a:fld id="{8A879866-70F5-4DCB-8677-D8E85944F337}" type="slidenum">
              <a:rPr lang="en-US" smtClean="0"/>
              <a:pPr/>
              <a:t>162</a:t>
            </a:fld>
            <a:endParaRPr lang="en-US" dirty="0"/>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screen"/>
          <a:srcRect/>
          <a:stretch>
            <a:fillRect/>
          </a:stretch>
        </p:blipFill>
        <p:spPr bwMode="auto">
          <a:xfrm>
            <a:off x="2627784" y="1124744"/>
            <a:ext cx="4032447" cy="5373390"/>
          </a:xfrm>
          <a:prstGeom prst="rect">
            <a:avLst/>
          </a:prstGeom>
          <a:noFill/>
          <a:ln w="9525">
            <a:noFill/>
            <a:miter lim="800000"/>
            <a:headEnd/>
            <a:tailEnd/>
          </a:ln>
        </p:spPr>
      </p:pic>
      <p:sp>
        <p:nvSpPr>
          <p:cNvPr id="3" name="Title 1"/>
          <p:cNvSpPr txBox="1">
            <a:spLocks/>
          </p:cNvSpPr>
          <p:nvPr/>
        </p:nvSpPr>
        <p:spPr>
          <a:xfrm>
            <a:off x="467544" y="260648"/>
            <a:ext cx="8229600" cy="8382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100" normalizeH="0" baseline="0" noProof="0" dirty="0" smtClean="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uLnTx/>
                <a:uFillTx/>
                <a:latin typeface="+mj-lt"/>
                <a:ea typeface="+mj-ea"/>
                <a:cs typeface="+mj-cs"/>
              </a:rPr>
              <a:t>Salmon</a:t>
            </a:r>
            <a:r>
              <a:rPr kumimoji="0" lang="en-US" sz="4400" b="0" i="0" u="none" strike="noStrike" kern="1200" cap="none" spc="-100" normalizeH="0" noProof="0" dirty="0" smtClean="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uLnTx/>
                <a:uFillTx/>
                <a:latin typeface="+mj-lt"/>
                <a:ea typeface="+mj-ea"/>
                <a:cs typeface="+mj-cs"/>
              </a:rPr>
              <a:t> Bay Over view Map</a:t>
            </a:r>
            <a:endParaRPr kumimoji="0" lang="en-US" sz="3200" b="0" i="0" u="none" strike="noStrike" kern="1200" cap="none" spc="-100" normalizeH="0" baseline="0" noProof="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uLnTx/>
              <a:uFillTx/>
              <a:latin typeface="+mj-lt"/>
              <a:ea typeface="+mj-ea"/>
              <a:cs typeface="+mj-cs"/>
            </a:endParaRPr>
          </a:p>
        </p:txBody>
      </p:sp>
      <p:sp>
        <p:nvSpPr>
          <p:cNvPr id="4" name="Slide Number Placeholder 3"/>
          <p:cNvSpPr>
            <a:spLocks noGrp="1"/>
          </p:cNvSpPr>
          <p:nvPr>
            <p:ph type="sldNum" sz="quarter" idx="12"/>
          </p:nvPr>
        </p:nvSpPr>
        <p:spPr/>
        <p:txBody>
          <a:bodyPr/>
          <a:lstStyle/>
          <a:p>
            <a:fld id="{8A879866-70F5-4DCB-8677-D8E85944F337}" type="slidenum">
              <a:rPr lang="en-US" smtClean="0"/>
              <a:pPr/>
              <a:t>163</a:t>
            </a:fld>
            <a:endParaRPr lang="en-US" dirty="0"/>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88368"/>
          </a:xfrm>
        </p:spPr>
        <p:txBody>
          <a:bodyPr/>
          <a:lstStyle/>
          <a:p>
            <a:pPr algn="ctr"/>
            <a:r>
              <a:rPr lang="en-CA" dirty="0" smtClean="0"/>
              <a:t>Salmon Bay </a:t>
            </a:r>
            <a:r>
              <a:rPr lang="en-CA" dirty="0" err="1" smtClean="0"/>
              <a:t>Reccie</a:t>
            </a:r>
            <a:r>
              <a:rPr lang="en-CA" dirty="0" smtClean="0"/>
              <a:t> Map</a:t>
            </a:r>
            <a:endParaRPr lang="en-CA" dirty="0"/>
          </a:p>
        </p:txBody>
      </p:sp>
      <p:pic>
        <p:nvPicPr>
          <p:cNvPr id="2051" name="Picture 3"/>
          <p:cNvPicPr>
            <a:picLocks noChangeAspect="1" noChangeArrowheads="1"/>
          </p:cNvPicPr>
          <p:nvPr/>
        </p:nvPicPr>
        <p:blipFill>
          <a:blip r:embed="rId2" cstate="screen"/>
          <a:srcRect/>
          <a:stretch>
            <a:fillRect/>
          </a:stretch>
        </p:blipFill>
        <p:spPr bwMode="auto">
          <a:xfrm>
            <a:off x="2627784" y="1196752"/>
            <a:ext cx="4013850" cy="5328591"/>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A879866-70F5-4DCB-8677-D8E85944F337}" type="slidenum">
              <a:rPr lang="en-US" smtClean="0"/>
              <a:pPr/>
              <a:t>164</a:t>
            </a:fld>
            <a:endParaRPr lang="en-US" dirty="0"/>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dirty="0" smtClean="0"/>
              <a:t>Point of Commencement (POC)</a:t>
            </a:r>
            <a:endParaRPr lang="en-CA" dirty="0"/>
          </a:p>
        </p:txBody>
      </p:sp>
      <p:pic>
        <p:nvPicPr>
          <p:cNvPr id="8195" name="Picture 3" descr="F:\Tolmie\tolmie 2009 087.jpg"/>
          <p:cNvPicPr>
            <a:picLocks noChangeAspect="1" noChangeArrowheads="1"/>
          </p:cNvPicPr>
          <p:nvPr/>
        </p:nvPicPr>
        <p:blipFill>
          <a:blip r:embed="rId2" cstate="screen"/>
          <a:srcRect/>
          <a:stretch>
            <a:fillRect/>
          </a:stretch>
        </p:blipFill>
        <p:spPr bwMode="auto">
          <a:xfrm>
            <a:off x="467544" y="1268760"/>
            <a:ext cx="4416490" cy="3312368"/>
          </a:xfrm>
          <a:prstGeom prst="rect">
            <a:avLst/>
          </a:prstGeom>
          <a:noFill/>
        </p:spPr>
      </p:pic>
      <p:pic>
        <p:nvPicPr>
          <p:cNvPr id="8194" name="Picture 2" descr="F:\Tolmie\tolmie 2009 090.jpg"/>
          <p:cNvPicPr>
            <a:picLocks noChangeAspect="1" noChangeArrowheads="1"/>
          </p:cNvPicPr>
          <p:nvPr/>
        </p:nvPicPr>
        <p:blipFill>
          <a:blip r:embed="rId3" cstate="screen"/>
          <a:srcRect/>
          <a:stretch>
            <a:fillRect/>
          </a:stretch>
        </p:blipFill>
        <p:spPr bwMode="auto">
          <a:xfrm>
            <a:off x="4355976" y="3140968"/>
            <a:ext cx="4399525" cy="3299644"/>
          </a:xfrm>
          <a:prstGeom prst="rect">
            <a:avLst/>
          </a:prstGeom>
          <a:noFill/>
        </p:spPr>
      </p:pic>
      <p:sp>
        <p:nvSpPr>
          <p:cNvPr id="5" name="Slide Number Placeholder 4"/>
          <p:cNvSpPr>
            <a:spLocks noGrp="1"/>
          </p:cNvSpPr>
          <p:nvPr>
            <p:ph type="sldNum" sz="quarter" idx="12"/>
          </p:nvPr>
        </p:nvSpPr>
        <p:spPr/>
        <p:txBody>
          <a:bodyPr/>
          <a:lstStyle/>
          <a:p>
            <a:fld id="{8A879866-70F5-4DCB-8677-D8E85944F337}" type="slidenum">
              <a:rPr lang="en-US" smtClean="0"/>
              <a:pPr/>
              <a:t>165</a:t>
            </a:fld>
            <a:endParaRPr lang="en-US" dirty="0"/>
          </a:p>
        </p:txBody>
      </p:sp>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dirty="0" smtClean="0"/>
              <a:t>SLBD and Riparian Values</a:t>
            </a:r>
            <a:endParaRPr lang="en-CA" dirty="0"/>
          </a:p>
        </p:txBody>
      </p:sp>
      <p:pic>
        <p:nvPicPr>
          <p:cNvPr id="9219" name="Picture 3" descr="F:\Tolmie\tolmie 2009 100.jpg"/>
          <p:cNvPicPr>
            <a:picLocks noChangeAspect="1" noChangeArrowheads="1"/>
          </p:cNvPicPr>
          <p:nvPr/>
        </p:nvPicPr>
        <p:blipFill>
          <a:blip r:embed="rId2" cstate="screen"/>
          <a:srcRect/>
          <a:stretch>
            <a:fillRect/>
          </a:stretch>
        </p:blipFill>
        <p:spPr bwMode="auto">
          <a:xfrm rot="5400000">
            <a:off x="-226413" y="2034724"/>
            <a:ext cx="4975588" cy="3731691"/>
          </a:xfrm>
          <a:prstGeom prst="rect">
            <a:avLst/>
          </a:prstGeom>
          <a:noFill/>
        </p:spPr>
      </p:pic>
      <p:pic>
        <p:nvPicPr>
          <p:cNvPr id="9220" name="Picture 4" descr="F:\Tolmie\tolmie 2009 104.jpg"/>
          <p:cNvPicPr>
            <a:picLocks noChangeAspect="1" noChangeArrowheads="1"/>
          </p:cNvPicPr>
          <p:nvPr/>
        </p:nvPicPr>
        <p:blipFill>
          <a:blip r:embed="rId3" cstate="screen"/>
          <a:srcRect/>
          <a:stretch>
            <a:fillRect/>
          </a:stretch>
        </p:blipFill>
        <p:spPr bwMode="auto">
          <a:xfrm>
            <a:off x="3779912" y="1700808"/>
            <a:ext cx="4975589" cy="3731692"/>
          </a:xfrm>
          <a:prstGeom prst="rect">
            <a:avLst/>
          </a:prstGeom>
          <a:noFill/>
        </p:spPr>
      </p:pic>
      <p:sp>
        <p:nvSpPr>
          <p:cNvPr id="5" name="Slide Number Placeholder 4"/>
          <p:cNvSpPr>
            <a:spLocks noGrp="1"/>
          </p:cNvSpPr>
          <p:nvPr>
            <p:ph type="sldNum" sz="quarter" idx="12"/>
          </p:nvPr>
        </p:nvSpPr>
        <p:spPr/>
        <p:txBody>
          <a:bodyPr/>
          <a:lstStyle/>
          <a:p>
            <a:fld id="{8A879866-70F5-4DCB-8677-D8E85944F337}" type="slidenum">
              <a:rPr lang="en-US" smtClean="0"/>
              <a:pPr/>
              <a:t>166</a:t>
            </a:fld>
            <a:endParaRPr lang="en-US" dirty="0"/>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F:\Tolmie\tolmie 2009 108.jpg"/>
          <p:cNvPicPr>
            <a:picLocks noChangeAspect="1" noChangeArrowheads="1"/>
          </p:cNvPicPr>
          <p:nvPr/>
        </p:nvPicPr>
        <p:blipFill>
          <a:blip r:embed="rId2" cstate="screen"/>
          <a:srcRect/>
          <a:stretch>
            <a:fillRect/>
          </a:stretch>
        </p:blipFill>
        <p:spPr bwMode="auto">
          <a:xfrm>
            <a:off x="323528" y="1340768"/>
            <a:ext cx="3384376" cy="2538282"/>
          </a:xfrm>
          <a:prstGeom prst="rect">
            <a:avLst/>
          </a:prstGeom>
          <a:noFill/>
        </p:spPr>
      </p:pic>
      <p:sp>
        <p:nvSpPr>
          <p:cNvPr id="2" name="Title 1"/>
          <p:cNvSpPr>
            <a:spLocks noGrp="1"/>
          </p:cNvSpPr>
          <p:nvPr>
            <p:ph type="title"/>
          </p:nvPr>
        </p:nvSpPr>
        <p:spPr/>
        <p:txBody>
          <a:bodyPr/>
          <a:lstStyle/>
          <a:p>
            <a:r>
              <a:rPr lang="en-CA" dirty="0" smtClean="0"/>
              <a:t>Shortest Distance between 2 points?</a:t>
            </a:r>
            <a:endParaRPr lang="en-CA" dirty="0"/>
          </a:p>
        </p:txBody>
      </p:sp>
      <p:pic>
        <p:nvPicPr>
          <p:cNvPr id="10242" name="Picture 2" descr="F:\Tolmie\tolmie 2009 125.jpg"/>
          <p:cNvPicPr>
            <a:picLocks noChangeAspect="1" noChangeArrowheads="1"/>
          </p:cNvPicPr>
          <p:nvPr/>
        </p:nvPicPr>
        <p:blipFill>
          <a:blip r:embed="rId3" cstate="screen"/>
          <a:srcRect/>
          <a:stretch>
            <a:fillRect/>
          </a:stretch>
        </p:blipFill>
        <p:spPr bwMode="auto">
          <a:xfrm>
            <a:off x="3875924" y="1988839"/>
            <a:ext cx="5016556" cy="3762417"/>
          </a:xfrm>
          <a:prstGeom prst="rect">
            <a:avLst/>
          </a:prstGeom>
          <a:noFill/>
        </p:spPr>
      </p:pic>
      <p:pic>
        <p:nvPicPr>
          <p:cNvPr id="3075" name="Picture 3" descr="F:\Tolmie\tolmie 2009 116.jpg"/>
          <p:cNvPicPr>
            <a:picLocks noChangeAspect="1" noChangeArrowheads="1"/>
          </p:cNvPicPr>
          <p:nvPr/>
        </p:nvPicPr>
        <p:blipFill>
          <a:blip r:embed="rId4" cstate="screen"/>
          <a:srcRect/>
          <a:stretch>
            <a:fillRect/>
          </a:stretch>
        </p:blipFill>
        <p:spPr bwMode="auto">
          <a:xfrm>
            <a:off x="323528" y="4005064"/>
            <a:ext cx="3384376" cy="2538282"/>
          </a:xfrm>
          <a:prstGeom prst="rect">
            <a:avLst/>
          </a:prstGeom>
          <a:noFill/>
        </p:spPr>
      </p:pic>
      <p:sp>
        <p:nvSpPr>
          <p:cNvPr id="6" name="Slide Number Placeholder 5"/>
          <p:cNvSpPr>
            <a:spLocks noGrp="1"/>
          </p:cNvSpPr>
          <p:nvPr>
            <p:ph type="sldNum" sz="quarter" idx="12"/>
          </p:nvPr>
        </p:nvSpPr>
        <p:spPr/>
        <p:txBody>
          <a:bodyPr/>
          <a:lstStyle/>
          <a:p>
            <a:fld id="{8A879866-70F5-4DCB-8677-D8E85944F337}" type="slidenum">
              <a:rPr lang="en-US" smtClean="0"/>
              <a:pPr/>
              <a:t>167</a:t>
            </a:fld>
            <a:endParaRPr lang="en-US" dirty="0"/>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Tolmie\tolmie 2009 136.jpg"/>
          <p:cNvPicPr>
            <a:picLocks noChangeAspect="1" noChangeArrowheads="1"/>
          </p:cNvPicPr>
          <p:nvPr/>
        </p:nvPicPr>
        <p:blipFill>
          <a:blip r:embed="rId2" cstate="screen"/>
          <a:srcRect/>
          <a:stretch>
            <a:fillRect/>
          </a:stretch>
        </p:blipFill>
        <p:spPr bwMode="auto">
          <a:xfrm>
            <a:off x="4788024" y="1484784"/>
            <a:ext cx="3672408" cy="4896544"/>
          </a:xfrm>
          <a:prstGeom prst="rect">
            <a:avLst/>
          </a:prstGeom>
          <a:noFill/>
        </p:spPr>
      </p:pic>
      <p:sp>
        <p:nvSpPr>
          <p:cNvPr id="2" name="Title 1"/>
          <p:cNvSpPr>
            <a:spLocks noGrp="1"/>
          </p:cNvSpPr>
          <p:nvPr>
            <p:ph type="title"/>
          </p:nvPr>
        </p:nvSpPr>
        <p:spPr/>
        <p:txBody>
          <a:bodyPr/>
          <a:lstStyle/>
          <a:p>
            <a:pPr algn="ctr"/>
            <a:r>
              <a:rPr lang="en-CA" dirty="0" smtClean="0"/>
              <a:t>Locating the Site/Feature</a:t>
            </a:r>
            <a:endParaRPr lang="en-CA" dirty="0"/>
          </a:p>
        </p:txBody>
      </p:sp>
      <p:pic>
        <p:nvPicPr>
          <p:cNvPr id="11266" name="Picture 2" descr="F:\Tolmie\tolmie 2009 195.jpg"/>
          <p:cNvPicPr>
            <a:picLocks noChangeAspect="1" noChangeArrowheads="1"/>
          </p:cNvPicPr>
          <p:nvPr/>
        </p:nvPicPr>
        <p:blipFill>
          <a:blip r:embed="rId3" cstate="screen"/>
          <a:srcRect/>
          <a:stretch>
            <a:fillRect/>
          </a:stretch>
        </p:blipFill>
        <p:spPr bwMode="auto">
          <a:xfrm rot="5400000">
            <a:off x="215516" y="2096852"/>
            <a:ext cx="4896544" cy="3672408"/>
          </a:xfrm>
          <a:prstGeom prst="rect">
            <a:avLst/>
          </a:prstGeom>
          <a:noFill/>
        </p:spPr>
      </p:pic>
      <p:sp>
        <p:nvSpPr>
          <p:cNvPr id="5" name="Slide Number Placeholder 4"/>
          <p:cNvSpPr>
            <a:spLocks noGrp="1"/>
          </p:cNvSpPr>
          <p:nvPr>
            <p:ph type="sldNum" sz="quarter" idx="12"/>
          </p:nvPr>
        </p:nvSpPr>
        <p:spPr/>
        <p:txBody>
          <a:bodyPr/>
          <a:lstStyle/>
          <a:p>
            <a:fld id="{8A879866-70F5-4DCB-8677-D8E85944F337}" type="slidenum">
              <a:rPr lang="en-US" smtClean="0"/>
              <a:pPr/>
              <a:t>168</a:t>
            </a:fld>
            <a:endParaRPr lang="en-US" dirty="0"/>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219200"/>
          </a:xfrm>
        </p:spPr>
        <p:txBody>
          <a:bodyPr/>
          <a:lstStyle/>
          <a:p>
            <a:pPr algn="ctr"/>
            <a:r>
              <a:rPr lang="en-CA" dirty="0" smtClean="0"/>
              <a:t>Form A Side 1   (office)</a:t>
            </a:r>
            <a:endParaRPr lang="en-CA" dirty="0"/>
          </a:p>
        </p:txBody>
      </p:sp>
      <p:pic>
        <p:nvPicPr>
          <p:cNvPr id="3074" name="Picture 2"/>
          <p:cNvPicPr>
            <a:picLocks noChangeAspect="1" noChangeArrowheads="1"/>
          </p:cNvPicPr>
          <p:nvPr/>
        </p:nvPicPr>
        <p:blipFill>
          <a:blip r:embed="rId2" cstate="screen"/>
          <a:srcRect/>
          <a:stretch>
            <a:fillRect/>
          </a:stretch>
        </p:blipFill>
        <p:spPr bwMode="auto">
          <a:xfrm>
            <a:off x="1835696" y="1484784"/>
            <a:ext cx="5604947" cy="4608512"/>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A879866-70F5-4DCB-8677-D8E85944F337}" type="slidenum">
              <a:rPr lang="en-US" smtClean="0"/>
              <a:pPr/>
              <a:t>169</a:t>
            </a:fld>
            <a:endParaRPr lang="en-US" dirty="0"/>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 Perspective</a:t>
            </a:r>
            <a:endParaRPr lang="en-CA" dirty="0"/>
          </a:p>
        </p:txBody>
      </p:sp>
      <p:pic>
        <p:nvPicPr>
          <p:cNvPr id="2050" name="Picture 2" descr="F:\Tolmie\tolmie 2009 165.jpg"/>
          <p:cNvPicPr>
            <a:picLocks noChangeAspect="1" noChangeArrowheads="1"/>
          </p:cNvPicPr>
          <p:nvPr/>
        </p:nvPicPr>
        <p:blipFill>
          <a:blip r:embed="rId2" cstate="screen"/>
          <a:srcRect/>
          <a:stretch>
            <a:fillRect/>
          </a:stretch>
        </p:blipFill>
        <p:spPr bwMode="auto">
          <a:xfrm>
            <a:off x="4716016" y="1412776"/>
            <a:ext cx="3596484" cy="4883850"/>
          </a:xfrm>
          <a:prstGeom prst="rect">
            <a:avLst/>
          </a:prstGeom>
          <a:noFill/>
        </p:spPr>
      </p:pic>
      <p:pic>
        <p:nvPicPr>
          <p:cNvPr id="5" name="Picture 3" descr="F:\Tolmie\tolmie 2009 140.jpg"/>
          <p:cNvPicPr>
            <a:picLocks noChangeAspect="1" noChangeArrowheads="1"/>
          </p:cNvPicPr>
          <p:nvPr/>
        </p:nvPicPr>
        <p:blipFill>
          <a:blip r:embed="rId3" cstate="screen"/>
          <a:srcRect/>
          <a:stretch>
            <a:fillRect/>
          </a:stretch>
        </p:blipFill>
        <p:spPr bwMode="auto">
          <a:xfrm rot="5400000">
            <a:off x="215516" y="2024844"/>
            <a:ext cx="4896543" cy="3672408"/>
          </a:xfrm>
          <a:prstGeom prst="rect">
            <a:avLst/>
          </a:prstGeom>
          <a:noFill/>
        </p:spPr>
      </p:pic>
      <p:sp>
        <p:nvSpPr>
          <p:cNvPr id="6" name="Slide Number Placeholder 5"/>
          <p:cNvSpPr>
            <a:spLocks noGrp="1"/>
          </p:cNvSpPr>
          <p:nvPr>
            <p:ph type="sldNum" sz="quarter" idx="12"/>
          </p:nvPr>
        </p:nvSpPr>
        <p:spPr/>
        <p:txBody>
          <a:bodyPr/>
          <a:lstStyle/>
          <a:p>
            <a:fld id="{8A879866-70F5-4DCB-8677-D8E85944F337}" type="slidenum">
              <a:rPr lang="en-US" smtClean="0"/>
              <a:pPr/>
              <a:t>170</a:t>
            </a:fld>
            <a:endParaRPr lang="en-US" dirty="0"/>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dirty="0" smtClean="0"/>
              <a:t>Site Reserve and Feature</a:t>
            </a:r>
            <a:endParaRPr lang="en-CA" dirty="0"/>
          </a:p>
        </p:txBody>
      </p:sp>
      <p:pic>
        <p:nvPicPr>
          <p:cNvPr id="13314" name="Picture 2" descr="F:\Tolmie\tolmie 2009 144.jpg"/>
          <p:cNvPicPr>
            <a:picLocks noChangeAspect="1" noChangeArrowheads="1"/>
          </p:cNvPicPr>
          <p:nvPr/>
        </p:nvPicPr>
        <p:blipFill>
          <a:blip r:embed="rId2" cstate="screen"/>
          <a:srcRect/>
          <a:stretch>
            <a:fillRect/>
          </a:stretch>
        </p:blipFill>
        <p:spPr bwMode="auto">
          <a:xfrm rot="5400000">
            <a:off x="289644" y="1878708"/>
            <a:ext cx="4879579" cy="3659684"/>
          </a:xfrm>
          <a:prstGeom prst="rect">
            <a:avLst/>
          </a:prstGeom>
          <a:noFill/>
        </p:spPr>
      </p:pic>
      <p:pic>
        <p:nvPicPr>
          <p:cNvPr id="13315" name="Picture 3" descr="F:\Tolmie\tolmie 2009 152.jpg"/>
          <p:cNvPicPr>
            <a:picLocks noChangeAspect="1" noChangeArrowheads="1"/>
          </p:cNvPicPr>
          <p:nvPr/>
        </p:nvPicPr>
        <p:blipFill>
          <a:blip r:embed="rId3" cstate="screen"/>
          <a:srcRect/>
          <a:stretch>
            <a:fillRect/>
          </a:stretch>
        </p:blipFill>
        <p:spPr bwMode="auto">
          <a:xfrm>
            <a:off x="5148064" y="1268760"/>
            <a:ext cx="3168352" cy="2376264"/>
          </a:xfrm>
          <a:prstGeom prst="rect">
            <a:avLst/>
          </a:prstGeom>
          <a:noFill/>
        </p:spPr>
      </p:pic>
      <p:pic>
        <p:nvPicPr>
          <p:cNvPr id="13316" name="Picture 4" descr="F:\Tolmie\tolmie 2009 153.jpg"/>
          <p:cNvPicPr>
            <a:picLocks noChangeAspect="1" noChangeArrowheads="1"/>
          </p:cNvPicPr>
          <p:nvPr/>
        </p:nvPicPr>
        <p:blipFill>
          <a:blip r:embed="rId4" cstate="screen"/>
          <a:srcRect/>
          <a:stretch>
            <a:fillRect/>
          </a:stretch>
        </p:blipFill>
        <p:spPr bwMode="auto">
          <a:xfrm>
            <a:off x="5148064" y="3789040"/>
            <a:ext cx="3151385" cy="2363539"/>
          </a:xfrm>
          <a:prstGeom prst="rect">
            <a:avLst/>
          </a:prstGeom>
          <a:noFill/>
        </p:spPr>
      </p:pic>
      <p:sp>
        <p:nvSpPr>
          <p:cNvPr id="6" name="Slide Number Placeholder 5"/>
          <p:cNvSpPr>
            <a:spLocks noGrp="1"/>
          </p:cNvSpPr>
          <p:nvPr>
            <p:ph type="sldNum" sz="quarter" idx="12"/>
          </p:nvPr>
        </p:nvSpPr>
        <p:spPr/>
        <p:txBody>
          <a:bodyPr/>
          <a:lstStyle/>
          <a:p>
            <a:fld id="{8A879866-70F5-4DCB-8677-D8E85944F337}" type="slidenum">
              <a:rPr lang="en-US" smtClean="0"/>
              <a:pPr/>
              <a:t>171</a:t>
            </a:fld>
            <a:endParaRPr lang="en-US" dirty="0"/>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CA" dirty="0" smtClean="0"/>
              <a:t>Form B Side 1</a:t>
            </a:r>
            <a:br>
              <a:rPr lang="en-CA" dirty="0" smtClean="0"/>
            </a:br>
            <a:r>
              <a:rPr lang="en-CA" dirty="0" smtClean="0"/>
              <a:t>Site/Feature description</a:t>
            </a:r>
            <a:endParaRPr lang="en-CA" dirty="0"/>
          </a:p>
        </p:txBody>
      </p:sp>
      <p:pic>
        <p:nvPicPr>
          <p:cNvPr id="5122" name="Picture 2"/>
          <p:cNvPicPr>
            <a:picLocks noChangeAspect="1" noChangeArrowheads="1"/>
          </p:cNvPicPr>
          <p:nvPr/>
        </p:nvPicPr>
        <p:blipFill>
          <a:blip r:embed="rId2" cstate="screen"/>
          <a:srcRect r="-478"/>
          <a:stretch>
            <a:fillRect/>
          </a:stretch>
        </p:blipFill>
        <p:spPr bwMode="auto">
          <a:xfrm>
            <a:off x="1979711" y="1484784"/>
            <a:ext cx="5408049" cy="4752528"/>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A879866-70F5-4DCB-8677-D8E85944F337}" type="slidenum">
              <a:rPr lang="en-US" smtClean="0"/>
              <a:pPr/>
              <a:t>172</a:t>
            </a:fld>
            <a:endParaRPr lang="en-US" dirty="0"/>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fontScale="90000"/>
          </a:bodyPr>
          <a:lstStyle/>
          <a:p>
            <a:pPr algn="ctr"/>
            <a:r>
              <a:rPr lang="en-CA" dirty="0" smtClean="0"/>
              <a:t>Form B Side 1</a:t>
            </a:r>
            <a:br>
              <a:rPr lang="en-CA" dirty="0" smtClean="0"/>
            </a:br>
            <a:r>
              <a:rPr lang="en-CA" dirty="0" smtClean="0"/>
              <a:t>Site/Feature description (continued)</a:t>
            </a:r>
            <a:endParaRPr lang="en-CA" dirty="0"/>
          </a:p>
        </p:txBody>
      </p:sp>
      <p:pic>
        <p:nvPicPr>
          <p:cNvPr id="1026" name="Picture 2"/>
          <p:cNvPicPr>
            <a:picLocks noChangeAspect="1" noChangeArrowheads="1"/>
          </p:cNvPicPr>
          <p:nvPr/>
        </p:nvPicPr>
        <p:blipFill>
          <a:blip r:embed="rId2" cstate="screen"/>
          <a:srcRect/>
          <a:stretch>
            <a:fillRect/>
          </a:stretch>
        </p:blipFill>
        <p:spPr bwMode="auto">
          <a:xfrm>
            <a:off x="2051720" y="1844824"/>
            <a:ext cx="5421146" cy="432048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A879866-70F5-4DCB-8677-D8E85944F337}" type="slidenum">
              <a:rPr lang="en-US" smtClean="0"/>
              <a:pPr/>
              <a:t>173</a:t>
            </a:fld>
            <a:endParaRPr lang="en-US" dirty="0"/>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dirty="0" smtClean="0"/>
              <a:t>Site Reserve and Feature</a:t>
            </a:r>
            <a:endParaRPr lang="en-CA" dirty="0"/>
          </a:p>
        </p:txBody>
      </p:sp>
      <p:pic>
        <p:nvPicPr>
          <p:cNvPr id="12291" name="Picture 3" descr="F:\Tolmie\tolmie 2009 161.jpg"/>
          <p:cNvPicPr>
            <a:picLocks noChangeAspect="1" noChangeArrowheads="1"/>
          </p:cNvPicPr>
          <p:nvPr/>
        </p:nvPicPr>
        <p:blipFill>
          <a:blip r:embed="rId2" cstate="screen"/>
          <a:srcRect/>
          <a:stretch>
            <a:fillRect/>
          </a:stretch>
        </p:blipFill>
        <p:spPr bwMode="auto">
          <a:xfrm>
            <a:off x="1547664" y="1556792"/>
            <a:ext cx="6031706" cy="4523780"/>
          </a:xfrm>
          <a:prstGeom prst="rect">
            <a:avLst/>
          </a:prstGeom>
          <a:noFill/>
        </p:spPr>
      </p:pic>
      <p:sp>
        <p:nvSpPr>
          <p:cNvPr id="4" name="Slide Number Placeholder 3"/>
          <p:cNvSpPr>
            <a:spLocks noGrp="1"/>
          </p:cNvSpPr>
          <p:nvPr>
            <p:ph type="sldNum" sz="quarter" idx="12"/>
          </p:nvPr>
        </p:nvSpPr>
        <p:spPr/>
        <p:txBody>
          <a:bodyPr/>
          <a:lstStyle/>
          <a:p>
            <a:fld id="{8A879866-70F5-4DCB-8677-D8E85944F337}" type="slidenum">
              <a:rPr lang="en-US" smtClean="0"/>
              <a:pPr/>
              <a:t>174</a:t>
            </a:fld>
            <a:endParaRPr lang="en-US" dirty="0"/>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txBody>
          <a:bodyPr>
            <a:normAutofit fontScale="90000"/>
          </a:bodyPr>
          <a:lstStyle/>
          <a:p>
            <a:pPr algn="ctr"/>
            <a:r>
              <a:rPr lang="en-CA" dirty="0" smtClean="0"/>
              <a:t>Form B Side 2</a:t>
            </a:r>
            <a:br>
              <a:rPr lang="en-CA" dirty="0" smtClean="0"/>
            </a:br>
            <a:r>
              <a:rPr lang="en-CA" dirty="0" smtClean="0"/>
              <a:t>Site/Management Effectiveness</a:t>
            </a:r>
            <a:endParaRPr lang="en-CA" dirty="0"/>
          </a:p>
        </p:txBody>
      </p:sp>
      <p:pic>
        <p:nvPicPr>
          <p:cNvPr id="6146" name="Picture 2"/>
          <p:cNvPicPr>
            <a:picLocks noChangeAspect="1" noChangeArrowheads="1"/>
          </p:cNvPicPr>
          <p:nvPr/>
        </p:nvPicPr>
        <p:blipFill>
          <a:blip r:embed="rId2" cstate="screen"/>
          <a:srcRect r="-243"/>
          <a:stretch>
            <a:fillRect/>
          </a:stretch>
        </p:blipFill>
        <p:spPr bwMode="auto">
          <a:xfrm>
            <a:off x="1979711" y="1556793"/>
            <a:ext cx="5278841" cy="4536503"/>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A879866-70F5-4DCB-8677-D8E85944F337}" type="slidenum">
              <a:rPr lang="en-US" smtClean="0"/>
              <a:pPr/>
              <a:t>175</a:t>
            </a:fld>
            <a:endParaRPr lang="en-US" dirty="0"/>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dirty="0" smtClean="0"/>
              <a:t>Site Reserve and Feature</a:t>
            </a:r>
            <a:endParaRPr lang="en-CA" dirty="0"/>
          </a:p>
        </p:txBody>
      </p:sp>
      <p:pic>
        <p:nvPicPr>
          <p:cNvPr id="12290" name="Picture 2" descr="F:\Tolmie\tolmie 2009 154.jpg"/>
          <p:cNvPicPr>
            <a:picLocks noChangeAspect="1" noChangeArrowheads="1"/>
          </p:cNvPicPr>
          <p:nvPr/>
        </p:nvPicPr>
        <p:blipFill>
          <a:blip r:embed="rId2" cstate="screen"/>
          <a:srcRect/>
          <a:stretch>
            <a:fillRect/>
          </a:stretch>
        </p:blipFill>
        <p:spPr bwMode="auto">
          <a:xfrm>
            <a:off x="1619672" y="1628800"/>
            <a:ext cx="5815722" cy="4361792"/>
          </a:xfrm>
          <a:prstGeom prst="rect">
            <a:avLst/>
          </a:prstGeom>
          <a:noFill/>
        </p:spPr>
      </p:pic>
      <p:sp>
        <p:nvSpPr>
          <p:cNvPr id="4" name="Slide Number Placeholder 3"/>
          <p:cNvSpPr>
            <a:spLocks noGrp="1"/>
          </p:cNvSpPr>
          <p:nvPr>
            <p:ph type="sldNum" sz="quarter" idx="12"/>
          </p:nvPr>
        </p:nvSpPr>
        <p:spPr/>
        <p:txBody>
          <a:bodyPr/>
          <a:lstStyle/>
          <a:p>
            <a:fld id="{8A879866-70F5-4DCB-8677-D8E85944F337}" type="slidenum">
              <a:rPr lang="en-US" smtClean="0"/>
              <a:pPr/>
              <a:t>176</a:t>
            </a:fld>
            <a:endParaRPr lang="en-US" dirty="0"/>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screen"/>
          <a:srcRect/>
          <a:stretch>
            <a:fillRect/>
          </a:stretch>
        </p:blipFill>
        <p:spPr bwMode="auto">
          <a:xfrm>
            <a:off x="2051720" y="1700808"/>
            <a:ext cx="5256583" cy="4350782"/>
          </a:xfrm>
          <a:prstGeom prst="rect">
            <a:avLst/>
          </a:prstGeom>
          <a:noFill/>
          <a:ln w="9525">
            <a:noFill/>
            <a:miter lim="800000"/>
            <a:headEnd/>
            <a:tailEnd/>
          </a:ln>
        </p:spPr>
      </p:pic>
      <p:sp>
        <p:nvSpPr>
          <p:cNvPr id="4" name="Title 1"/>
          <p:cNvSpPr>
            <a:spLocks noGrp="1"/>
          </p:cNvSpPr>
          <p:nvPr>
            <p:ph type="title"/>
          </p:nvPr>
        </p:nvSpPr>
        <p:spPr/>
        <p:txBody>
          <a:bodyPr>
            <a:normAutofit fontScale="90000"/>
          </a:bodyPr>
          <a:lstStyle/>
          <a:p>
            <a:pPr algn="ctr"/>
            <a:r>
              <a:rPr lang="en-CA" dirty="0" smtClean="0"/>
              <a:t>Form B Side 2</a:t>
            </a:r>
            <a:br>
              <a:rPr lang="en-CA" dirty="0" smtClean="0"/>
            </a:br>
            <a:r>
              <a:rPr lang="en-CA" dirty="0" smtClean="0"/>
              <a:t>Site/Management Effectiveness  (cont.)</a:t>
            </a:r>
            <a:endParaRPr lang="en-CA" dirty="0"/>
          </a:p>
        </p:txBody>
      </p:sp>
      <p:sp>
        <p:nvSpPr>
          <p:cNvPr id="5" name="Slide Number Placeholder 4"/>
          <p:cNvSpPr>
            <a:spLocks noGrp="1"/>
          </p:cNvSpPr>
          <p:nvPr>
            <p:ph type="sldNum" sz="quarter" idx="12"/>
          </p:nvPr>
        </p:nvSpPr>
        <p:spPr/>
        <p:txBody>
          <a:bodyPr/>
          <a:lstStyle/>
          <a:p>
            <a:fld id="{8A879866-70F5-4DCB-8677-D8E85944F337}" type="slidenum">
              <a:rPr lang="en-US" smtClean="0"/>
              <a:pPr/>
              <a:t>177</a:t>
            </a:fld>
            <a:endParaRPr lang="en-US" dirty="0"/>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CA" dirty="0" smtClean="0"/>
              <a:t/>
            </a:r>
            <a:br>
              <a:rPr lang="en-CA" dirty="0" smtClean="0"/>
            </a:br>
            <a:r>
              <a:rPr lang="en-CA" dirty="0" smtClean="0"/>
              <a:t>Other Considerations</a:t>
            </a:r>
            <a:br>
              <a:rPr lang="en-CA" dirty="0" smtClean="0"/>
            </a:br>
            <a:endParaRPr lang="en-CA" dirty="0"/>
          </a:p>
        </p:txBody>
      </p:sp>
      <p:pic>
        <p:nvPicPr>
          <p:cNvPr id="14338" name="Picture 2" descr="F:\Tolmie\tolmie 2009 206.jpg"/>
          <p:cNvPicPr>
            <a:picLocks noChangeAspect="1" noChangeArrowheads="1"/>
          </p:cNvPicPr>
          <p:nvPr/>
        </p:nvPicPr>
        <p:blipFill>
          <a:blip r:embed="rId2" cstate="screen"/>
          <a:srcRect/>
          <a:stretch>
            <a:fillRect/>
          </a:stretch>
        </p:blipFill>
        <p:spPr bwMode="auto">
          <a:xfrm>
            <a:off x="755576" y="908720"/>
            <a:ext cx="3600400" cy="2700300"/>
          </a:xfrm>
          <a:prstGeom prst="rect">
            <a:avLst/>
          </a:prstGeom>
          <a:noFill/>
        </p:spPr>
      </p:pic>
      <p:pic>
        <p:nvPicPr>
          <p:cNvPr id="14339" name="Picture 3" descr="F:\Tolmie\tolmie 2009 166.jpg"/>
          <p:cNvPicPr>
            <a:picLocks noChangeAspect="1" noChangeArrowheads="1"/>
          </p:cNvPicPr>
          <p:nvPr/>
        </p:nvPicPr>
        <p:blipFill>
          <a:blip r:embed="rId3" cstate="screen"/>
          <a:srcRect/>
          <a:stretch>
            <a:fillRect/>
          </a:stretch>
        </p:blipFill>
        <p:spPr bwMode="auto">
          <a:xfrm rot="5400000">
            <a:off x="3908047" y="1590675"/>
            <a:ext cx="5455642" cy="4091732"/>
          </a:xfrm>
          <a:prstGeom prst="rect">
            <a:avLst/>
          </a:prstGeom>
          <a:noFill/>
        </p:spPr>
      </p:pic>
      <p:pic>
        <p:nvPicPr>
          <p:cNvPr id="1026" name="Picture 2" descr="F:\Tolmie\tolmie 2009 167.jpg"/>
          <p:cNvPicPr>
            <a:picLocks noChangeAspect="1" noChangeArrowheads="1"/>
          </p:cNvPicPr>
          <p:nvPr/>
        </p:nvPicPr>
        <p:blipFill>
          <a:blip r:embed="rId4" cstate="screen"/>
          <a:srcRect/>
          <a:stretch>
            <a:fillRect/>
          </a:stretch>
        </p:blipFill>
        <p:spPr bwMode="auto">
          <a:xfrm>
            <a:off x="755576" y="3645024"/>
            <a:ext cx="3600400" cy="2700300"/>
          </a:xfrm>
          <a:prstGeom prst="rect">
            <a:avLst/>
          </a:prstGeom>
          <a:noFill/>
        </p:spPr>
      </p:pic>
      <p:sp>
        <p:nvSpPr>
          <p:cNvPr id="6" name="Slide Number Placeholder 5"/>
          <p:cNvSpPr>
            <a:spLocks noGrp="1"/>
          </p:cNvSpPr>
          <p:nvPr>
            <p:ph type="sldNum" sz="quarter" idx="12"/>
          </p:nvPr>
        </p:nvSpPr>
        <p:spPr/>
        <p:txBody>
          <a:bodyPr/>
          <a:lstStyle/>
          <a:p>
            <a:fld id="{8A879866-70F5-4DCB-8677-D8E85944F337}" type="slidenum">
              <a:rPr lang="en-US" smtClean="0"/>
              <a:pPr/>
              <a:t>178</a:t>
            </a:fld>
            <a:endParaRPr lang="en-US" dirty="0"/>
          </a:p>
        </p:txBody>
      </p:sp>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CA" dirty="0" smtClean="0"/>
              <a:t>Form A Side 2  </a:t>
            </a:r>
            <a:br>
              <a:rPr lang="en-CA" dirty="0" smtClean="0"/>
            </a:br>
            <a:r>
              <a:rPr lang="en-CA" dirty="0" smtClean="0"/>
              <a:t>Block summary</a:t>
            </a:r>
            <a:endParaRPr lang="en-CA" dirty="0"/>
          </a:p>
        </p:txBody>
      </p:sp>
      <p:pic>
        <p:nvPicPr>
          <p:cNvPr id="4099" name="Picture 3"/>
          <p:cNvPicPr>
            <a:picLocks noChangeAspect="1" noChangeArrowheads="1"/>
          </p:cNvPicPr>
          <p:nvPr/>
        </p:nvPicPr>
        <p:blipFill>
          <a:blip r:embed="rId2" cstate="screen"/>
          <a:srcRect/>
          <a:stretch>
            <a:fillRect/>
          </a:stretch>
        </p:blipFill>
        <p:spPr bwMode="auto">
          <a:xfrm>
            <a:off x="1979713" y="1628801"/>
            <a:ext cx="5400599" cy="4550336"/>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A879866-70F5-4DCB-8677-D8E85944F337}" type="slidenum">
              <a:rPr lang="en-US" smtClean="0"/>
              <a:pPr/>
              <a:t>179</a:t>
            </a:fld>
            <a:endParaRPr lang="en-US" dirty="0"/>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2" cstate="screen"/>
          <a:srcRect r="-54" b="-22"/>
          <a:stretch>
            <a:fillRect/>
          </a:stretch>
        </p:blipFill>
        <p:spPr bwMode="auto">
          <a:xfrm>
            <a:off x="1907704" y="1772816"/>
            <a:ext cx="5475672" cy="4515028"/>
          </a:xfrm>
          <a:prstGeom prst="rect">
            <a:avLst/>
          </a:prstGeom>
          <a:noFill/>
          <a:ln w="9525">
            <a:noFill/>
            <a:miter lim="800000"/>
            <a:headEnd/>
            <a:tailEnd/>
          </a:ln>
        </p:spPr>
      </p:pic>
      <p:sp>
        <p:nvSpPr>
          <p:cNvPr id="4" name="Title 1"/>
          <p:cNvSpPr>
            <a:spLocks noGrp="1"/>
          </p:cNvSpPr>
          <p:nvPr>
            <p:ph type="title"/>
          </p:nvPr>
        </p:nvSpPr>
        <p:spPr>
          <a:xfrm>
            <a:off x="467544" y="332656"/>
            <a:ext cx="8229600" cy="1219200"/>
          </a:xfrm>
        </p:spPr>
        <p:txBody>
          <a:bodyPr>
            <a:normAutofit fontScale="90000"/>
          </a:bodyPr>
          <a:lstStyle/>
          <a:p>
            <a:pPr algn="ctr"/>
            <a:r>
              <a:rPr lang="en-CA" dirty="0" smtClean="0"/>
              <a:t>Form A Side 2  </a:t>
            </a:r>
            <a:br>
              <a:rPr lang="en-CA" dirty="0" smtClean="0"/>
            </a:br>
            <a:r>
              <a:rPr lang="en-CA" dirty="0" smtClean="0"/>
              <a:t>Block summary  (cont.)</a:t>
            </a:r>
            <a:endParaRPr lang="en-CA" dirty="0"/>
          </a:p>
        </p:txBody>
      </p:sp>
      <p:sp>
        <p:nvSpPr>
          <p:cNvPr id="5" name="Slide Number Placeholder 4"/>
          <p:cNvSpPr>
            <a:spLocks noGrp="1"/>
          </p:cNvSpPr>
          <p:nvPr>
            <p:ph type="sldNum" sz="quarter" idx="12"/>
          </p:nvPr>
        </p:nvSpPr>
        <p:spPr/>
        <p:txBody>
          <a:bodyPr/>
          <a:lstStyle/>
          <a:p>
            <a:fld id="{8A879866-70F5-4DCB-8677-D8E85944F337}" type="slidenum">
              <a:rPr lang="en-US" smtClean="0"/>
              <a:pPr/>
              <a:t>180</a:t>
            </a:fld>
            <a:endParaRPr lang="en-US" dirty="0"/>
          </a:p>
        </p:txBody>
      </p:sp>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CA" dirty="0" smtClean="0"/>
              <a:t>Form C Side 1 </a:t>
            </a:r>
            <a:br>
              <a:rPr lang="en-CA" dirty="0" smtClean="0"/>
            </a:br>
            <a:r>
              <a:rPr lang="en-CA" dirty="0" smtClean="0"/>
              <a:t>Additional comments</a:t>
            </a:r>
            <a:endParaRPr lang="en-CA" dirty="0"/>
          </a:p>
        </p:txBody>
      </p:sp>
      <p:pic>
        <p:nvPicPr>
          <p:cNvPr id="7170" name="Picture 2"/>
          <p:cNvPicPr>
            <a:picLocks noChangeAspect="1" noChangeArrowheads="1"/>
          </p:cNvPicPr>
          <p:nvPr/>
        </p:nvPicPr>
        <p:blipFill>
          <a:blip r:embed="rId2" cstate="screen"/>
          <a:srcRect r="-301"/>
          <a:stretch>
            <a:fillRect/>
          </a:stretch>
        </p:blipFill>
        <p:spPr bwMode="auto">
          <a:xfrm>
            <a:off x="1979712" y="1628800"/>
            <a:ext cx="5400600" cy="4464496"/>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A879866-70F5-4DCB-8677-D8E85944F337}" type="slidenum">
              <a:rPr lang="en-US" smtClean="0"/>
              <a:pPr/>
              <a:t>181</a:t>
            </a:fld>
            <a:endParaRPr lang="en-US" dirty="0"/>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dirty="0" smtClean="0"/>
              <a:t>Point of Termination</a:t>
            </a:r>
            <a:endParaRPr lang="en-CA" dirty="0"/>
          </a:p>
        </p:txBody>
      </p:sp>
      <p:pic>
        <p:nvPicPr>
          <p:cNvPr id="4098" name="Picture 2" descr="F:\Tolmie\tolmie 2009 192.jpg"/>
          <p:cNvPicPr>
            <a:picLocks noChangeAspect="1" noChangeArrowheads="1"/>
          </p:cNvPicPr>
          <p:nvPr/>
        </p:nvPicPr>
        <p:blipFill>
          <a:blip r:embed="rId2" cstate="screen"/>
          <a:srcRect/>
          <a:stretch>
            <a:fillRect/>
          </a:stretch>
        </p:blipFill>
        <p:spPr bwMode="auto">
          <a:xfrm>
            <a:off x="971600" y="1268760"/>
            <a:ext cx="7200800" cy="5400600"/>
          </a:xfrm>
          <a:prstGeom prst="rect">
            <a:avLst/>
          </a:prstGeom>
          <a:noFill/>
        </p:spPr>
      </p:pic>
      <p:pic>
        <p:nvPicPr>
          <p:cNvPr id="4099" name="Picture 3" descr="F:\Tolmie\tolmie 2009 007.jpg"/>
          <p:cNvPicPr>
            <a:picLocks noChangeAspect="1" noChangeArrowheads="1"/>
          </p:cNvPicPr>
          <p:nvPr/>
        </p:nvPicPr>
        <p:blipFill>
          <a:blip r:embed="rId3" cstate="screen"/>
          <a:srcRect/>
          <a:stretch>
            <a:fillRect/>
          </a:stretch>
        </p:blipFill>
        <p:spPr bwMode="auto">
          <a:xfrm>
            <a:off x="1187624" y="4941168"/>
            <a:ext cx="2099725" cy="1574794"/>
          </a:xfrm>
          <a:prstGeom prst="rect">
            <a:avLst/>
          </a:prstGeom>
          <a:noFill/>
        </p:spPr>
      </p:pic>
      <p:sp>
        <p:nvSpPr>
          <p:cNvPr id="5" name="Slide Number Placeholder 4"/>
          <p:cNvSpPr>
            <a:spLocks noGrp="1"/>
          </p:cNvSpPr>
          <p:nvPr>
            <p:ph type="sldNum" sz="quarter" idx="12"/>
          </p:nvPr>
        </p:nvSpPr>
        <p:spPr/>
        <p:txBody>
          <a:bodyPr/>
          <a:lstStyle/>
          <a:p>
            <a:fld id="{8A879866-70F5-4DCB-8677-D8E85944F337}" type="slidenum">
              <a:rPr lang="en-US" smtClean="0"/>
              <a:pPr/>
              <a:t>182</a:t>
            </a:fld>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Related_x0020_Value xmlns="84d87eec-3191-4516-9652-41c380f6caa9">2</Related_x0020_Val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D49DCE0793211418766F35B525A937F" ma:contentTypeVersion="1" ma:contentTypeDescription="Create a new document." ma:contentTypeScope="" ma:versionID="b050b3bc30fcffeaa4ed07db0a426c36">
  <xsd:schema xmlns:xsd="http://www.w3.org/2001/XMLSchema" xmlns:xs="http://www.w3.org/2001/XMLSchema" xmlns:p="http://schemas.microsoft.com/office/2006/metadata/properties" xmlns:ns2="84d87eec-3191-4516-9652-41c380f6caa9" targetNamespace="http://schemas.microsoft.com/office/2006/metadata/properties" ma:root="true" ma:fieldsID="f2b0710caf4e169c62e9f950144946a1" ns2:_="">
    <xsd:import namespace="84d87eec-3191-4516-9652-41c380f6caa9"/>
    <xsd:element name="properties">
      <xsd:complexType>
        <xsd:sequence>
          <xsd:element name="documentManagement">
            <xsd:complexType>
              <xsd:all>
                <xsd:element ref="ns2:Related_x0020_Valu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d87eec-3191-4516-9652-41c380f6caa9" elementFormDefault="qualified">
    <xsd:import namespace="http://schemas.microsoft.com/office/2006/documentManagement/types"/>
    <xsd:import namespace="http://schemas.microsoft.com/office/infopath/2007/PartnerControls"/>
    <xsd:element name="Related_x0020_Value" ma:index="8" nillable="true" ma:displayName="Related Value" ma:list="{a95de8b1-bb07-4155-9e86-dc6f61f09ea4}" ma:internalName="Related_x0020_Value"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B226DD8-4B5B-4DBB-82AE-E8F8FC41FDBF}">
  <ds:schemaRefs>
    <ds:schemaRef ds:uri="http://schemas.microsoft.com/office/2006/documentManagement/types"/>
    <ds:schemaRef ds:uri="http://purl.org/dc/elements/1.1/"/>
    <ds:schemaRef ds:uri="http://purl.org/dc/terms/"/>
    <ds:schemaRef ds:uri="http://purl.org/dc/dcmitype/"/>
    <ds:schemaRef ds:uri="http://www.w3.org/XML/1998/namespace"/>
    <ds:schemaRef ds:uri="http://schemas.microsoft.com/office/2006/metadata/properties"/>
    <ds:schemaRef ds:uri="84d87eec-3191-4516-9652-41c380f6caa9"/>
    <ds:schemaRef ds:uri="http://schemas.openxmlformats.org/package/2006/metadata/core-properties"/>
    <ds:schemaRef ds:uri="http://schemas.microsoft.com/office/infopath/2007/PartnerControls"/>
  </ds:schemaRefs>
</ds:datastoreItem>
</file>

<file path=customXml/itemProps2.xml><?xml version="1.0" encoding="utf-8"?>
<ds:datastoreItem xmlns:ds="http://schemas.openxmlformats.org/officeDocument/2006/customXml" ds:itemID="{8D740855-8A63-4583-BFDE-1463C7D98C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d87eec-3191-4516-9652-41c380f6ca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7B7ABF8-FBD0-44D6-93BE-92C65BB0DD6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Paper</Template>
  <TotalTime>3771</TotalTime>
  <Words>4541</Words>
  <Application>Microsoft Office PowerPoint</Application>
  <PresentationFormat>On-screen Show (4:3)</PresentationFormat>
  <Paragraphs>821</Paragraphs>
  <Slides>182</Slides>
  <Notes>39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182</vt:i4>
      </vt:variant>
    </vt:vector>
  </HeadingPairs>
  <TitlesOfParts>
    <vt:vector size="184" baseType="lpstr">
      <vt:lpstr>Paper</vt:lpstr>
      <vt:lpstr>CorelDRAW</vt:lpstr>
      <vt:lpstr>Cultural Heritage Resources (CHR)  Resource Stewardship Monitoring</vt:lpstr>
      <vt:lpstr>Training Outline </vt:lpstr>
      <vt:lpstr>Cultural Heritage Resources  </vt:lpstr>
      <vt:lpstr>Slide 4</vt:lpstr>
      <vt:lpstr>Archaeological Sites</vt:lpstr>
      <vt:lpstr>Heritage Sites</vt:lpstr>
      <vt:lpstr>Slide 7</vt:lpstr>
      <vt:lpstr>Traditional Use Sites</vt:lpstr>
      <vt:lpstr>Why Manage  Cultural Heritage Resource Values?</vt:lpstr>
      <vt:lpstr>Legislation, Policy, Court Decisions  &amp;  Professional Reliance</vt:lpstr>
      <vt:lpstr>What Do Court Decisions Tell Us? </vt:lpstr>
      <vt:lpstr>Forest Planning and Practices Regulation </vt:lpstr>
      <vt:lpstr>Heritage Conservation Act</vt:lpstr>
      <vt:lpstr>Sites Automatically Protected by the Heritage Conservation Act (HCA)</vt:lpstr>
      <vt:lpstr>HCA Offences &amp; Penalties </vt:lpstr>
      <vt:lpstr>Confidentiality</vt:lpstr>
      <vt:lpstr>FREP Resource Stewardship Monitoring</vt:lpstr>
      <vt:lpstr>CHR Features and Archaeological sites</vt:lpstr>
      <vt:lpstr>Common CHR Types</vt:lpstr>
      <vt:lpstr>Culturally Modified Trees (CMTs)</vt:lpstr>
      <vt:lpstr>Culturally Modified Trees (CMTs)</vt:lpstr>
      <vt:lpstr>Why Record CMTs? </vt:lpstr>
      <vt:lpstr>CMTs</vt:lpstr>
      <vt:lpstr>CMTs of Coastal BC</vt:lpstr>
      <vt:lpstr>Coastal CMTs</vt:lpstr>
      <vt:lpstr>CMT Morphology</vt:lpstr>
      <vt:lpstr>Bark stripped cedar</vt:lpstr>
      <vt:lpstr>Bark stripped cedar</vt:lpstr>
      <vt:lpstr>Tapered bark stripped cedar</vt:lpstr>
      <vt:lpstr>Rectangular vs. tapered scar</vt:lpstr>
      <vt:lpstr>Bark stripped hemlock</vt:lpstr>
      <vt:lpstr>Multiple stripping on cedar</vt:lpstr>
      <vt:lpstr>Test hole</vt:lpstr>
      <vt:lpstr>Test trees</vt:lpstr>
      <vt:lpstr>Test hole</vt:lpstr>
      <vt:lpstr>Aboriginally logged</vt:lpstr>
      <vt:lpstr>Aboriginally logged</vt:lpstr>
      <vt:lpstr>Slide 38</vt:lpstr>
      <vt:lpstr>Saw cut stumps from industrial logging, 1860’s.  Note flat surface compared to archaeological axe/adze cut stumps. CMTs were dated by coring nursing trees from stumps, giving minimum age for CMT.</vt:lpstr>
      <vt:lpstr>Modern logging</vt:lpstr>
      <vt:lpstr>Chopped cedar</vt:lpstr>
      <vt:lpstr>Plank Removal</vt:lpstr>
      <vt:lpstr>Plank Tree</vt:lpstr>
      <vt:lpstr>Arborglyph</vt:lpstr>
      <vt:lpstr>Arborglyph</vt:lpstr>
      <vt:lpstr>CMTs</vt:lpstr>
      <vt:lpstr>Cambium stripped</vt:lpstr>
      <vt:lpstr>Slide 48</vt:lpstr>
      <vt:lpstr>Cut branches</vt:lpstr>
      <vt:lpstr>Chopping probably for kindling collection</vt:lpstr>
      <vt:lpstr>Arborglyph on lodgepole pine</vt:lpstr>
      <vt:lpstr>Trap Set/Trail Marker</vt:lpstr>
      <vt:lpstr>How CMTs are dated</vt:lpstr>
      <vt:lpstr>Stem round sample (SRS)</vt:lpstr>
      <vt:lpstr>Stem round samples from protected pre-1846 CMTs, collected under Section 12 Site Alteration Permit</vt:lpstr>
      <vt:lpstr>Archaeological sites</vt:lpstr>
      <vt:lpstr>Cultural material</vt:lpstr>
      <vt:lpstr>Chipped stone artifacts</vt:lpstr>
      <vt:lpstr>Lithic debitage (flakes)</vt:lpstr>
      <vt:lpstr>Flakes and calcine bone  </vt:lpstr>
      <vt:lpstr>Obsidian flake</vt:lpstr>
      <vt:lpstr>Expedient stone tool</vt:lpstr>
      <vt:lpstr>Basalt biface</vt:lpstr>
      <vt:lpstr>Obsidian core</vt:lpstr>
      <vt:lpstr>Obsidian microblade</vt:lpstr>
      <vt:lpstr>Projectile points</vt:lpstr>
      <vt:lpstr>Large &amp; small projectile points</vt:lpstr>
      <vt:lpstr>Slide 68</vt:lpstr>
      <vt:lpstr>Adze and mortar from Terrace</vt:lpstr>
      <vt:lpstr>Slide 70</vt:lpstr>
      <vt:lpstr>Pebble tools</vt:lpstr>
      <vt:lpstr>Slide 72</vt:lpstr>
      <vt:lpstr>Bone Artifacts</vt:lpstr>
      <vt:lpstr>Bone ornament surface find in cutblock</vt:lpstr>
      <vt:lpstr>Slide 75</vt:lpstr>
      <vt:lpstr>Slide 76</vt:lpstr>
      <vt:lpstr>Interesting Artifacts</vt:lpstr>
      <vt:lpstr>Slide 78</vt:lpstr>
      <vt:lpstr>Shell midden</vt:lpstr>
      <vt:lpstr>Shell midden</vt:lpstr>
      <vt:lpstr>Slide 81</vt:lpstr>
      <vt:lpstr>Surface Inspection</vt:lpstr>
      <vt:lpstr>Surface finds</vt:lpstr>
      <vt:lpstr>Excavation trench</vt:lpstr>
      <vt:lpstr>The basic geological principal of stratification applies to archaeological sites  </vt:lpstr>
      <vt:lpstr>Cultural Depressions</vt:lpstr>
      <vt:lpstr>Structure of a cache pit</vt:lpstr>
      <vt:lpstr>Physical characteristics of cache pits that are visible today include:</vt:lpstr>
      <vt:lpstr>Cache pit south of Vanderhoof</vt:lpstr>
      <vt:lpstr>Cache Pits at Tatin Lake</vt:lpstr>
      <vt:lpstr>Cache Pit at Chinlac Village Post-wildfire</vt:lpstr>
      <vt:lpstr>Deep circular cache pit</vt:lpstr>
      <vt:lpstr>Large cache pit</vt:lpstr>
      <vt:lpstr>Cache pit excavated in PG (300 yrs old)</vt:lpstr>
      <vt:lpstr>Roasting pit at Tatelkuz Lake @ 1700 BP (300 AD)</vt:lpstr>
      <vt:lpstr>Structure of a House Pit</vt:lpstr>
      <vt:lpstr>House pit on the Cheslatta River</vt:lpstr>
      <vt:lpstr>House Pit at Hallet Lake</vt:lpstr>
      <vt:lpstr>House Pit near Tommy Lakes</vt:lpstr>
      <vt:lpstr>House pit with a large rim</vt:lpstr>
      <vt:lpstr>Lodge depressions at Chinlac Village</vt:lpstr>
      <vt:lpstr>Aerial view of cultural depressions at Keatley Creek</vt:lpstr>
      <vt:lpstr>If I find a CD can we just avoid it?</vt:lpstr>
      <vt:lpstr>Cultural depressions avoided but not shovel tested</vt:lpstr>
      <vt:lpstr>Same site with boundaries expanded after shovel testing</vt:lpstr>
      <vt:lpstr>Agents of non-cultural depressions that may be mistaken for cache pits or house pits</vt:lpstr>
      <vt:lpstr>Cultural Heritage Trails</vt:lpstr>
      <vt:lpstr>Omineca Trail</vt:lpstr>
      <vt:lpstr>Cheslatta Trail (protected trail)</vt:lpstr>
      <vt:lpstr>Trails identified in logging blocks</vt:lpstr>
      <vt:lpstr>Historic Telegraph Trail protected &amp; non-protected sections</vt:lpstr>
      <vt:lpstr>Other Archaeological Sites</vt:lpstr>
      <vt:lpstr>Rock Art Pictographs (painted or drawn)</vt:lpstr>
      <vt:lpstr>Pictograph  location</vt:lpstr>
      <vt:lpstr>Pictographs</vt:lpstr>
      <vt:lpstr>Burial</vt:lpstr>
      <vt:lpstr>Hearth</vt:lpstr>
      <vt:lpstr>Fire-cracked rock</vt:lpstr>
      <vt:lpstr>TUS/Historic Sites</vt:lpstr>
      <vt:lpstr>Historic Site  Stone oven associated with railway construction near Horsefly</vt:lpstr>
      <vt:lpstr>Tie cutting cabin</vt:lpstr>
      <vt:lpstr>Historic ink bottle from Prince George</vt:lpstr>
      <vt:lpstr>Sharpened stick cache (fish weir poles?)</vt:lpstr>
      <vt:lpstr>Cottonwood canoe</vt:lpstr>
      <vt:lpstr>CHR Site</vt:lpstr>
      <vt:lpstr>Traditional, ceremonial &amp; spiritual use sites</vt:lpstr>
      <vt:lpstr>Traditional Fishing – Moricetown Canyon</vt:lpstr>
      <vt:lpstr>Sacred Mountain</vt:lpstr>
      <vt:lpstr>Caves</vt:lpstr>
      <vt:lpstr>Rock shelters</vt:lpstr>
      <vt:lpstr>Ecological features of cultural significance</vt:lpstr>
      <vt:lpstr>Mineral source</vt:lpstr>
      <vt:lpstr>Cultural Plants</vt:lpstr>
      <vt:lpstr>Birch Bark Collection</vt:lpstr>
      <vt:lpstr>Labrador tea, culturally managed and harvested</vt:lpstr>
      <vt:lpstr>Break Time</vt:lpstr>
      <vt:lpstr>CHR Monitoring</vt:lpstr>
      <vt:lpstr>Slide 138</vt:lpstr>
      <vt:lpstr>Step 1 – Know Your CHR Information</vt:lpstr>
      <vt:lpstr>Sources of CHR information</vt:lpstr>
      <vt:lpstr>Sources of CHR information</vt:lpstr>
      <vt:lpstr>Other databases and websites</vt:lpstr>
      <vt:lpstr>Key information for CHR monitoring</vt:lpstr>
      <vt:lpstr>Step 2 – Select field Sites</vt:lpstr>
      <vt:lpstr>Key Parameters</vt:lpstr>
      <vt:lpstr>Key Parameters</vt:lpstr>
      <vt:lpstr>Step 3 – Office Prep</vt:lpstr>
      <vt:lpstr>Example</vt:lpstr>
      <vt:lpstr>Form A</vt:lpstr>
      <vt:lpstr>Form A Side 1 – Opening Information</vt:lpstr>
      <vt:lpstr>Form A Side 1 – Section 2 - Summary of Known CHR Sites/ Features</vt:lpstr>
      <vt:lpstr>Individual versus Composite features</vt:lpstr>
      <vt:lpstr>Form A Side 1 – Section 2 - Example</vt:lpstr>
      <vt:lpstr>Form A Side 1 – Section 2 – Example  Features 1 - 2</vt:lpstr>
      <vt:lpstr>Form A Side 1 – Section 2 – Example  Features 1 - 4</vt:lpstr>
      <vt:lpstr>Form A Side 1 – Section 2 – Example Features 5, 6 and 7</vt:lpstr>
      <vt:lpstr>Form A Side 2 – Contact</vt:lpstr>
      <vt:lpstr>Form B</vt:lpstr>
      <vt:lpstr>Form B Side 1 – Sections 1 to 3 Individual Feature</vt:lpstr>
      <vt:lpstr>Form B Side 1 – Sections 1 to 3 Composite Feature</vt:lpstr>
      <vt:lpstr>Form B Side 1 – Section 4</vt:lpstr>
      <vt:lpstr>CHR Monitoring</vt:lpstr>
      <vt:lpstr>Slide 163</vt:lpstr>
      <vt:lpstr>Salmon Bay Reccie Map</vt:lpstr>
      <vt:lpstr>Point of Commencement (POC)</vt:lpstr>
      <vt:lpstr>SLBD and Riparian Values</vt:lpstr>
      <vt:lpstr>Shortest Distance between 2 points?</vt:lpstr>
      <vt:lpstr>Locating the Site/Feature</vt:lpstr>
      <vt:lpstr>Form A Side 1   (office)</vt:lpstr>
      <vt:lpstr>In Perspective</vt:lpstr>
      <vt:lpstr>Site Reserve and Feature</vt:lpstr>
      <vt:lpstr>Form B Side 1 Site/Feature description</vt:lpstr>
      <vt:lpstr>Form B Side 1 Site/Feature description (continued)</vt:lpstr>
      <vt:lpstr>Site Reserve and Feature</vt:lpstr>
      <vt:lpstr>Form B Side 2 Site/Management Effectiveness</vt:lpstr>
      <vt:lpstr>Site Reserve and Feature</vt:lpstr>
      <vt:lpstr>Form B Side 2 Site/Management Effectiveness  (cont.)</vt:lpstr>
      <vt:lpstr> Other Considerations </vt:lpstr>
      <vt:lpstr>Form A Side 2   Block summary</vt:lpstr>
      <vt:lpstr>Form A Side 2   Block summary  (cont.)</vt:lpstr>
      <vt:lpstr>Form C Side 1  Additional comments</vt:lpstr>
      <vt:lpstr>Point of Termination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Cultural Heritage Resource (CHR) value field monitoring training</dc:title>
  <dc:creator>Administrator</dc:creator>
  <cp:lastModifiedBy>Frank Barber</cp:lastModifiedBy>
  <cp:revision>305</cp:revision>
  <dcterms:created xsi:type="dcterms:W3CDTF">2009-05-28T19:10:19Z</dcterms:created>
  <dcterms:modified xsi:type="dcterms:W3CDTF">2012-10-31T21:14:34Z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0x0101001D49DCE0793211418766F35B525A937F</vt:lpwstr>
  </property>
</Properties>
</file>